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9"/>
  </p:notesMasterIdLst>
  <p:sldIdLst>
    <p:sldId id="257" r:id="rId5"/>
    <p:sldId id="299" r:id="rId6"/>
    <p:sldId id="288" r:id="rId7"/>
    <p:sldId id="289" r:id="rId8"/>
    <p:sldId id="293" r:id="rId9"/>
    <p:sldId id="1064" r:id="rId10"/>
    <p:sldId id="1066" r:id="rId11"/>
    <p:sldId id="267" r:id="rId12"/>
    <p:sldId id="1060" r:id="rId13"/>
    <p:sldId id="260" r:id="rId14"/>
    <p:sldId id="1075" r:id="rId15"/>
    <p:sldId id="272" r:id="rId16"/>
    <p:sldId id="1065" r:id="rId17"/>
    <p:sldId id="306" r:id="rId18"/>
    <p:sldId id="1076" r:id="rId19"/>
    <p:sldId id="2139118511" r:id="rId20"/>
    <p:sldId id="2139118512" r:id="rId21"/>
    <p:sldId id="310" r:id="rId22"/>
    <p:sldId id="1061" r:id="rId23"/>
    <p:sldId id="279" r:id="rId24"/>
    <p:sldId id="1071" r:id="rId25"/>
    <p:sldId id="1072" r:id="rId26"/>
    <p:sldId id="1073" r:id="rId27"/>
    <p:sldId id="1080" r:id="rId28"/>
    <p:sldId id="1081" r:id="rId29"/>
    <p:sldId id="1074" r:id="rId30"/>
    <p:sldId id="2139118510" r:id="rId31"/>
    <p:sldId id="292" r:id="rId32"/>
    <p:sldId id="2139118513" r:id="rId33"/>
    <p:sldId id="1082" r:id="rId34"/>
    <p:sldId id="1083" r:id="rId35"/>
    <p:sldId id="1068" r:id="rId36"/>
    <p:sldId id="1069" r:id="rId37"/>
    <p:sldId id="1070" r:id="rId38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0503"/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9977" autoAdjust="0"/>
  </p:normalViewPr>
  <p:slideViewPr>
    <p:cSldViewPr snapToGrid="0">
      <p:cViewPr varScale="1">
        <p:scale>
          <a:sx n="145" d="100"/>
          <a:sy n="145" d="100"/>
        </p:scale>
        <p:origin x="10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Data Scientists coding in SQL to analyze large-scale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most in demand according to job postings.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3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latest version of the ANSI SQL standard is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SQL:2023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 It introduces a variety of enhancements and modern features, such as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JSON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data type, allowing for more efficient handling of JSON data. This version also improves recursive query capabilities with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CYCLE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clauses, and adds an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ANY_VALUE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aggregate function, which simplifies complex analytical queries. Additionally, it allows optional length specifications for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CHARACTER VARYING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types, offering greater flexibility when defining string columns.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00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non-procedural language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also known as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declarative language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is a type of programming language in which the programmer specifies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what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the program should accomplish rather than explicitly defining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how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to accomplish it. These languages focus on </a:t>
            </a:r>
            <a:r>
              <a:rPr lang="en-US" i="1" dirty="0">
                <a:solidFill>
                  <a:srgbClr val="0E0E0E"/>
                </a:solidFill>
                <a:effectLst/>
                <a:latin typeface=".SF NS"/>
              </a:rPr>
              <a:t>what needs to be done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leaving the underlying execution details to the compiler or interpreter.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SQL (Structured Query Language)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You describe the data to be retrieved or manipulated without specifying the exact algorithm or steps to retrieve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83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Explanation: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an integer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INT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and acts as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which means it uniquely identifies each record and cannot be null.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FirstName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These are character strings with a maximum length of 50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VARCHAR(50)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). Both are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meaning the customer must have a first and last name.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string of up to 100 characters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VARCHAR(100)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ensuring no two customers can have the same email address.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field, with a default value of the current date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CURRENT_DATE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so if no date is provided, it defaults to today’s date.</a:t>
            </a: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Adding Constraints: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each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unique.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values are provided for required fields.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email addresses are not duplicated.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DEFAULT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Automatically assigns a value (like the current date for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if none is provided during insertion.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6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256D-D2A1-6C9D-3A81-0C6B3E31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415B8-EB42-6799-6405-A9287E93B1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AEDC0-55AC-8E9F-62AA-BC25C6FA6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Explanation: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an integer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INT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and acts as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which means it uniquely identifies each record and cannot be null.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FirstName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These are character strings with a maximum length of 50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VARCHAR(50)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). Both are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meaning the customer must have a first and last name.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string of up to 100 characters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VARCHAR(100)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marked as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ensuring no two customers can have the same email address.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is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field, with a default value of the current date (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CURRENT_DATE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), so if no date is provided, it defaults to today’s date.</a:t>
            </a: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Adding Constraints: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US" dirty="0">
                <a:solidFill>
                  <a:srgbClr val="0E0E0E"/>
                </a:solidFill>
                <a:effectLst/>
                <a:latin typeface=".SF NS"/>
              </a:rPr>
            </a:b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PRIMARY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each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unique.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NOT NULL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values are provided for required fields.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UNIQUE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Ensures email addresses are not duplicated.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DEFAULT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Automatically assigns a value (like the current date for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JoinDate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) if none is provided during insertion.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E3EC2-238C-7AD8-49CB-F80D8E507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42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10/14/2025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urvey.stackoverflow.co/2023/#most-popular-technologies-language-pro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en sitting at a desk with computers&#10;&#10;Description automatically generated">
            <a:extLst>
              <a:ext uri="{FF2B5EF4-FFF2-40B4-BE49-F238E27FC236}">
                <a16:creationId xmlns:a16="http://schemas.microsoft.com/office/drawing/2014/main" id="{8DC47786-C691-0B3B-D9EA-0397FA9A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651" b="160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551837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dirty="0">
                <a:solidFill>
                  <a:schemeClr val="bg1"/>
                </a:solidFill>
              </a:rPr>
              <a:t>Using Databases for Data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37BD-22BC-7A01-B169-CC65CEE9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3958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Structured Query Language (SQL)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C0E7D-EF05-A2E9-B5D8-824BFED8D433}"/>
              </a:ext>
            </a:extLst>
          </p:cNvPr>
          <p:cNvSpPr txBox="1"/>
          <p:nvPr/>
        </p:nvSpPr>
        <p:spPr>
          <a:xfrm>
            <a:off x="575894" y="1555759"/>
            <a:ext cx="11029615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ea typeface="+mn-lt"/>
                <a:cs typeface="+mn-lt"/>
              </a:rPr>
              <a:t>SQL was initially developed at in the early 1970s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 Nov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ea typeface="+mn-lt"/>
                <a:cs typeface="+mn-lt"/>
              </a:rPr>
              <a:t>Initially called SEQUEL (Structured English Query Language), was designed to manipulate and retrieve data stored in IBM's original database management system</a:t>
            </a:r>
            <a:endParaRPr lang="en-US" sz="2400" baseline="30000" dirty="0">
              <a:latin typeface="Arial Nov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 Nov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In the late 70's Oracle saw the potential and helped popularize SQL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1979 – Oracle markets the first relational DB with SQL</a:t>
            </a:r>
          </a:p>
          <a:p>
            <a:pPr marL="742950" lvl="1" indent="-285750">
              <a:buFont typeface="Arial"/>
              <a:buChar char="•"/>
            </a:pPr>
            <a:endParaRPr lang="en-US" sz="2400" dirty="0">
              <a:latin typeface="Arial Nova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1986 – ANSI SQL released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1989, 1992, 1999, 2003 – Major ANSI standard updates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 Nova"/>
                <a:cs typeface="Calibri" panose="020F0502020204030204"/>
              </a:rPr>
              <a:t>SQL 23 is the latest release</a:t>
            </a:r>
          </a:p>
          <a:p>
            <a:pPr marL="285750" indent="-285750">
              <a:buFont typeface="Arial"/>
              <a:buChar char="•"/>
            </a:pPr>
            <a:endParaRPr lang="en-US" sz="2400" b="1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262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444F-352C-F1D5-A081-B18B40A9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70" y="585202"/>
            <a:ext cx="5738408" cy="60487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The History of SQL Standards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03A2D-E126-EF14-3DE2-F04CC2EF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The History of SQL Standards | LearnSQL.com">
            <a:extLst>
              <a:ext uri="{FF2B5EF4-FFF2-40B4-BE49-F238E27FC236}">
                <a16:creationId xmlns:a16="http://schemas.microsoft.com/office/drawing/2014/main" id="{53FA868A-52B1-B507-AF95-A1B73565FA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18018" r="2753" b="4685"/>
          <a:stretch/>
        </p:blipFill>
        <p:spPr bwMode="auto">
          <a:xfrm>
            <a:off x="2204501" y="1396314"/>
            <a:ext cx="7772401" cy="530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85B13-0192-A917-5C3E-7A7247DF4E3E}"/>
              </a:ext>
            </a:extLst>
          </p:cNvPr>
          <p:cNvSpPr txBox="1"/>
          <p:nvPr/>
        </p:nvSpPr>
        <p:spPr>
          <a:xfrm>
            <a:off x="8649731" y="3656999"/>
            <a:ext cx="1223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SQL: 2023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739286DF-9E4F-8F33-FAB0-7A7C6DCE2080}"/>
              </a:ext>
            </a:extLst>
          </p:cNvPr>
          <p:cNvSpPr/>
          <p:nvPr/>
        </p:nvSpPr>
        <p:spPr>
          <a:xfrm>
            <a:off x="9974542" y="2736587"/>
            <a:ext cx="462830" cy="22101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50525-6C86-29B9-7FF6-23FD3F285B05}"/>
              </a:ext>
            </a:extLst>
          </p:cNvPr>
          <p:cNvSpPr txBox="1"/>
          <p:nvPr/>
        </p:nvSpPr>
        <p:spPr>
          <a:xfrm>
            <a:off x="10227729" y="2779835"/>
            <a:ext cx="178672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Introduces a variety of enhancements and modern features, such as a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JSON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data type, also improves recursive query capabilities with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CYCLE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clauses, and adds an </a:t>
            </a:r>
            <a:r>
              <a:rPr lang="en-US" sz="1200" dirty="0">
                <a:solidFill>
                  <a:srgbClr val="0E0E0E"/>
                </a:solidFill>
                <a:effectLst/>
                <a:latin typeface=".AppleSystemUIFontMonospaced"/>
              </a:rPr>
              <a:t>ANY_VALUE</a:t>
            </a:r>
            <a:r>
              <a:rPr lang="en-US" sz="1200" dirty="0">
                <a:solidFill>
                  <a:srgbClr val="0E0E0E"/>
                </a:solidFill>
                <a:effectLst/>
                <a:latin typeface=".SF NS"/>
              </a:rPr>
              <a:t> aggregate function, which simplifies complex analytical queries. </a:t>
            </a:r>
          </a:p>
        </p:txBody>
      </p:sp>
    </p:spTree>
    <p:extLst>
      <p:ext uri="{BB962C8B-B14F-4D97-AF65-F5344CB8AC3E}">
        <p14:creationId xmlns:p14="http://schemas.microsoft.com/office/powerpoint/2010/main" val="2274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5DB5-832B-CC8A-1903-3177FA46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94" y="630677"/>
            <a:ext cx="11029616" cy="539584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Many Dialects of SQL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50DE538-4720-8987-4F00-C216AD88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69" t="13111" r="11931" b="11427"/>
          <a:stretch/>
        </p:blipFill>
        <p:spPr>
          <a:xfrm>
            <a:off x="2030100" y="1913896"/>
            <a:ext cx="1828800" cy="1840059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72C715D4-C981-484F-3C40-05A30A46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1" t="6048" r="6740" b="31903"/>
          <a:stretch/>
        </p:blipFill>
        <p:spPr>
          <a:xfrm>
            <a:off x="1044858" y="4683743"/>
            <a:ext cx="2253515" cy="1179027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393DCE13-3D45-2622-4BBF-F14EE4BE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264" b="17264"/>
          <a:stretch/>
        </p:blipFill>
        <p:spPr>
          <a:xfrm>
            <a:off x="8862310" y="1449005"/>
            <a:ext cx="2743200" cy="933015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FC7B06DB-0743-D9E8-320C-16F25D34A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537" y="4644621"/>
            <a:ext cx="2743200" cy="1179027"/>
          </a:xfrm>
          <a:prstGeom prst="rect">
            <a:avLst/>
          </a:prstGeom>
        </p:spPr>
      </p:pic>
      <p:pic>
        <p:nvPicPr>
          <p:cNvPr id="1026" name="Picture 2" descr="The SQL Standard - ISO/IEC 9075:2023 ...">
            <a:extLst>
              <a:ext uri="{FF2B5EF4-FFF2-40B4-BE49-F238E27FC236}">
                <a16:creationId xmlns:a16="http://schemas.microsoft.com/office/drawing/2014/main" id="{A3A39ACD-ECB9-9B4B-50A5-741B75536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" t="8825" r="6740" b="10451"/>
          <a:stretch/>
        </p:blipFill>
        <p:spPr bwMode="auto">
          <a:xfrm>
            <a:off x="4664394" y="2833926"/>
            <a:ext cx="3977672" cy="14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radata Pricing, Key Info, and FAQs">
            <a:extLst>
              <a:ext uri="{FF2B5EF4-FFF2-40B4-BE49-F238E27FC236}">
                <a16:creationId xmlns:a16="http://schemas.microsoft.com/office/drawing/2014/main" id="{9D393170-36BF-6B98-928A-D94D4CC32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2" t="38630" r="5975" b="35131"/>
          <a:stretch/>
        </p:blipFill>
        <p:spPr bwMode="auto">
          <a:xfrm>
            <a:off x="4759853" y="1348949"/>
            <a:ext cx="2884714" cy="65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67E5B-01DA-90EF-DED0-2016C704EFDE}"/>
              </a:ext>
            </a:extLst>
          </p:cNvPr>
          <p:cNvSpPr txBox="1"/>
          <p:nvPr/>
        </p:nvSpPr>
        <p:spPr>
          <a:xfrm>
            <a:off x="10433823" y="1404275"/>
            <a:ext cx="86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(T-SQL)</a:t>
            </a:r>
          </a:p>
        </p:txBody>
      </p:sp>
      <p:pic>
        <p:nvPicPr>
          <p:cNvPr id="1030" name="Picture 6" descr="Oracle Logo, symbol, meaning, history ...">
            <a:extLst>
              <a:ext uri="{FF2B5EF4-FFF2-40B4-BE49-F238E27FC236}">
                <a16:creationId xmlns:a16="http://schemas.microsoft.com/office/drawing/2014/main" id="{06AD5BAB-5E47-46A5-94D5-F43DF31CD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9" b="32295"/>
          <a:stretch/>
        </p:blipFill>
        <p:spPr bwMode="auto">
          <a:xfrm>
            <a:off x="4207464" y="4968347"/>
            <a:ext cx="3113314" cy="60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1F220-A232-21A1-F6DE-4FA234B9ADA1}"/>
              </a:ext>
            </a:extLst>
          </p:cNvPr>
          <p:cNvSpPr txBox="1"/>
          <p:nvPr/>
        </p:nvSpPr>
        <p:spPr>
          <a:xfrm>
            <a:off x="5334000" y="5627913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PL/SQL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C05D62-3EBF-DC09-477B-73852812CF4E}"/>
              </a:ext>
            </a:extLst>
          </p:cNvPr>
          <p:cNvSpPr/>
          <p:nvPr/>
        </p:nvSpPr>
        <p:spPr>
          <a:xfrm>
            <a:off x="7611075" y="4127988"/>
            <a:ext cx="3616702" cy="2171700"/>
          </a:xfrm>
          <a:prstGeom prst="ellipse">
            <a:avLst/>
          </a:prstGeom>
          <a:solidFill>
            <a:srgbClr val="FFFF00">
              <a:alpha val="3257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94E00-DAF6-BF69-30B1-AF9D79F6CC68}"/>
              </a:ext>
            </a:extLst>
          </p:cNvPr>
          <p:cNvSpPr txBox="1"/>
          <p:nvPr/>
        </p:nvSpPr>
        <p:spPr>
          <a:xfrm>
            <a:off x="4992941" y="2078938"/>
            <a:ext cx="220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ClearScape</a:t>
            </a:r>
            <a:r>
              <a:rPr lang="en-US" dirty="0"/>
              <a:t> Analytics</a:t>
            </a:r>
          </a:p>
        </p:txBody>
      </p:sp>
    </p:spTree>
    <p:extLst>
      <p:ext uri="{BB962C8B-B14F-4D97-AF65-F5344CB8AC3E}">
        <p14:creationId xmlns:p14="http://schemas.microsoft.com/office/powerpoint/2010/main" val="541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D669-22E5-1945-83C0-B6167B95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Database Management Systems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CE1D7-9677-F748-8CC0-E00139D5D3C9}"/>
              </a:ext>
            </a:extLst>
          </p:cNvPr>
          <p:cNvSpPr txBox="1"/>
          <p:nvPr/>
        </p:nvSpPr>
        <p:spPr>
          <a:xfrm>
            <a:off x="3539022" y="6155844"/>
            <a:ext cx="401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Stack Overflow Developer Survey, 2024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1F34D-0AE9-822D-AA62-07ED567B6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83"/>
          <a:stretch/>
        </p:blipFill>
        <p:spPr>
          <a:xfrm>
            <a:off x="2456597" y="1590835"/>
            <a:ext cx="6175181" cy="44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3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Structuring in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867800"/>
          </a:xfrm>
        </p:spPr>
        <p:txBody>
          <a:bodyPr>
            <a:normAutofit/>
          </a:bodyPr>
          <a:lstStyle/>
          <a:p>
            <a:r>
              <a:rPr lang="en-US" sz="2000" b="1" dirty="0"/>
              <a:t>Schema</a:t>
            </a:r>
            <a:r>
              <a:rPr lang="en-US" sz="2000" dirty="0"/>
              <a:t>: structure and organization of the database</a:t>
            </a:r>
          </a:p>
          <a:p>
            <a:r>
              <a:rPr lang="en-US" sz="2000" b="1" dirty="0"/>
              <a:t>Attribute</a:t>
            </a:r>
            <a:r>
              <a:rPr lang="en-US" sz="2000" dirty="0"/>
              <a:t>: relevant piece of information about the things of interest</a:t>
            </a:r>
          </a:p>
          <a:p>
            <a:r>
              <a:rPr lang="en-US" sz="2000" b="1" dirty="0"/>
              <a:t>Relationship</a:t>
            </a:r>
            <a:r>
              <a:rPr lang="en-US" sz="2000" dirty="0"/>
              <a:t>: connection between things of interest</a:t>
            </a:r>
          </a:p>
          <a:p>
            <a:r>
              <a:rPr lang="en-US" sz="2000" b="1" dirty="0"/>
              <a:t>Examples</a:t>
            </a:r>
            <a:r>
              <a:rPr lang="en-US" sz="2000" dirty="0"/>
              <a:t>:</a:t>
            </a:r>
          </a:p>
          <a:p>
            <a:pPr lvl="1"/>
            <a:r>
              <a:rPr lang="en-US" sz="1700" b="1" dirty="0"/>
              <a:t>Customer Database</a:t>
            </a:r>
            <a:r>
              <a:rPr lang="en-US" sz="1700" dirty="0"/>
              <a:t>: </a:t>
            </a:r>
          </a:p>
          <a:p>
            <a:pPr lvl="2"/>
            <a:r>
              <a:rPr lang="en-US" sz="1600" dirty="0"/>
              <a:t>Attributes: Name, address, phone, account balance, credit rating, credit card number.</a:t>
            </a:r>
          </a:p>
          <a:p>
            <a:pPr lvl="2"/>
            <a:r>
              <a:rPr lang="en-US" sz="1600" dirty="0"/>
              <a:t>Relationships: Purchase and payment details.</a:t>
            </a:r>
          </a:p>
          <a:p>
            <a:pPr lvl="1"/>
            <a:r>
              <a:rPr lang="en-US" sz="1700" b="1" dirty="0"/>
              <a:t>Student Database</a:t>
            </a:r>
            <a:r>
              <a:rPr lang="en-US" sz="1700" dirty="0"/>
              <a:t>: </a:t>
            </a:r>
          </a:p>
          <a:p>
            <a:pPr lvl="2"/>
            <a:r>
              <a:rPr lang="en-US" sz="1600" b="1" dirty="0"/>
              <a:t>Attributes</a:t>
            </a:r>
            <a:r>
              <a:rPr lang="en-US" sz="1600" dirty="0"/>
              <a:t>: Name, address, phone, total/completed hours, GPA, standing.</a:t>
            </a:r>
          </a:p>
          <a:p>
            <a:pPr lvl="2"/>
            <a:r>
              <a:rPr lang="en-US" sz="1600" b="1" dirty="0"/>
              <a:t>Relationships</a:t>
            </a:r>
            <a:r>
              <a:rPr lang="en-US" sz="1600" dirty="0"/>
              <a:t>: Courses, grades, library records, campus credit balance.</a:t>
            </a:r>
          </a:p>
        </p:txBody>
      </p:sp>
    </p:spTree>
    <p:extLst>
      <p:ext uri="{BB962C8B-B14F-4D97-AF65-F5344CB8AC3E}">
        <p14:creationId xmlns:p14="http://schemas.microsoft.com/office/powerpoint/2010/main" val="161344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EBA3-04F7-91D2-42BF-EDFB4B31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6886408" cy="550174"/>
          </a:xfrm>
        </p:spPr>
        <p:txBody>
          <a:bodyPr/>
          <a:lstStyle/>
          <a:p>
            <a:r>
              <a:rPr lang="en-US" dirty="0"/>
              <a:t>Database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FCF96-FC57-068A-509C-D86D4777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4"/>
            <a:ext cx="4635577" cy="4280819"/>
          </a:xfrm>
        </p:spPr>
        <p:txBody>
          <a:bodyPr anchor="t">
            <a:normAutofit/>
          </a:bodyPr>
          <a:lstStyle/>
          <a:p>
            <a:r>
              <a:rPr lang="en-US" dirty="0"/>
              <a:t>The following is </a:t>
            </a:r>
            <a:r>
              <a:rPr lang="en-US" b="1" dirty="0"/>
              <a:t>Entity-Relationship Diagram (ERD) </a:t>
            </a:r>
            <a:r>
              <a:rPr lang="en-US" dirty="0"/>
              <a:t>and is used to summarize database schemas that create </a:t>
            </a:r>
            <a:r>
              <a:rPr lang="en-US" b="1" dirty="0"/>
              <a:t>Data Models</a:t>
            </a:r>
            <a:r>
              <a:rPr lang="en-US" dirty="0"/>
              <a:t>. </a:t>
            </a:r>
          </a:p>
          <a:p>
            <a:r>
              <a:rPr lang="en-US" dirty="0"/>
              <a:t>This example represents a music store with key entities: </a:t>
            </a:r>
          </a:p>
          <a:p>
            <a:pPr lvl="1"/>
            <a:r>
              <a:rPr lang="en-US" dirty="0"/>
              <a:t>Customer, </a:t>
            </a:r>
          </a:p>
          <a:p>
            <a:pPr lvl="1"/>
            <a:r>
              <a:rPr lang="en-US" dirty="0"/>
              <a:t>Invoice,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InvoiceLine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Track, </a:t>
            </a:r>
          </a:p>
          <a:p>
            <a:pPr lvl="1"/>
            <a:r>
              <a:rPr lang="en-US" dirty="0"/>
              <a:t>Album, </a:t>
            </a:r>
          </a:p>
          <a:p>
            <a:pPr lvl="1"/>
            <a:r>
              <a:rPr lang="en-US" dirty="0"/>
              <a:t>Artist,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5BE2D-0CC5-0BDD-B50B-BBDB75542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EBAA5-BA05-37D6-77B6-F75BD6AD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025" y="636197"/>
            <a:ext cx="5354583" cy="54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65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3754-F927-3F14-2B76-CC295551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037A-019F-8114-6B73-0714F32A2E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3868" y="539041"/>
            <a:ext cx="5347065" cy="652658"/>
          </a:xfrm>
        </p:spPr>
        <p:txBody>
          <a:bodyPr/>
          <a:lstStyle/>
          <a:p>
            <a:r>
              <a:rPr lang="en-US" dirty="0"/>
              <a:t>Primary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6B0D-370A-809C-B1B6-88856A6CFE5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13868" y="1529585"/>
            <a:ext cx="4938713" cy="4022725"/>
          </a:xfrm>
        </p:spPr>
        <p:txBody>
          <a:bodyPr>
            <a:noAutofit/>
          </a:bodyPr>
          <a:lstStyle/>
          <a:p>
            <a:r>
              <a:rPr lang="en-US" sz="1800" dirty="0"/>
              <a:t>Database rows (see </a:t>
            </a:r>
            <a:r>
              <a:rPr lang="en-US" sz="1800" b="1" dirty="0"/>
              <a:t>Invoice</a:t>
            </a:r>
            <a:r>
              <a:rPr lang="en-US" sz="1800" dirty="0"/>
              <a:t> Table to the right)</a:t>
            </a:r>
          </a:p>
          <a:p>
            <a:pPr lvl="1"/>
            <a:r>
              <a:rPr lang="en-US" sz="1600" dirty="0"/>
              <a:t>Contain information about instance </a:t>
            </a:r>
            <a:r>
              <a:rPr lang="en-US" sz="1600" b="1" dirty="0"/>
              <a:t>Invoice</a:t>
            </a:r>
            <a:r>
              <a:rPr lang="en-US" sz="1600" dirty="0"/>
              <a:t> (</a:t>
            </a:r>
            <a:r>
              <a:rPr lang="en-US" sz="1600" dirty="0" err="1"/>
              <a:t>CustomerID</a:t>
            </a:r>
            <a:r>
              <a:rPr lang="en-US" sz="1600" dirty="0"/>
              <a:t>, </a:t>
            </a:r>
            <a:r>
              <a:rPr lang="en-US" sz="1600" dirty="0" err="1"/>
              <a:t>InvoiceDate</a:t>
            </a:r>
            <a:r>
              <a:rPr lang="en-US" sz="1600" dirty="0"/>
              <a:t>, </a:t>
            </a:r>
            <a:r>
              <a:rPr lang="en-US" sz="1600" dirty="0" err="1"/>
              <a:t>BillingAddress</a:t>
            </a:r>
            <a:r>
              <a:rPr lang="en-US" sz="1600" dirty="0"/>
              <a:t>, etc.)</a:t>
            </a:r>
          </a:p>
          <a:p>
            <a:pPr lvl="1"/>
            <a:r>
              <a:rPr lang="en-US" sz="1600" dirty="0"/>
              <a:t>Each </a:t>
            </a:r>
            <a:r>
              <a:rPr lang="en-US" sz="1600" b="1" dirty="0"/>
              <a:t>Invoice</a:t>
            </a:r>
            <a:r>
              <a:rPr lang="en-US" sz="1600" dirty="0"/>
              <a:t> is represented by exactly 1 row</a:t>
            </a:r>
          </a:p>
          <a:p>
            <a:pPr lvl="1"/>
            <a:r>
              <a:rPr lang="en-US" sz="1600" b="1" dirty="0"/>
              <a:t>Primary Key</a:t>
            </a:r>
            <a:r>
              <a:rPr lang="en-US" sz="1600" dirty="0"/>
              <a:t>: the key chosen as the attribute to uniquely define a row</a:t>
            </a:r>
          </a:p>
          <a:p>
            <a:pPr lvl="1"/>
            <a:r>
              <a:rPr lang="en-US" sz="1600" dirty="0"/>
              <a:t>Rows have identifiers to ensure that:</a:t>
            </a:r>
          </a:p>
          <a:p>
            <a:pPr lvl="2"/>
            <a:r>
              <a:rPr lang="en-US" sz="1200" dirty="0"/>
              <a:t>Data for each Invoice exists on only 1 row of the relation</a:t>
            </a:r>
          </a:p>
          <a:p>
            <a:pPr lvl="2"/>
            <a:r>
              <a:rPr lang="en-US" sz="1200" dirty="0"/>
              <a:t>Each row contains only data for 1 Invoice</a:t>
            </a:r>
          </a:p>
          <a:p>
            <a:pPr lvl="2"/>
            <a:r>
              <a:rPr lang="en-US" sz="1200" b="1" dirty="0" err="1"/>
              <a:t>InvoiceID</a:t>
            </a:r>
            <a:r>
              <a:rPr lang="en-US" sz="1200" b="1" dirty="0"/>
              <a:t> fills this role, thus each value of </a:t>
            </a:r>
            <a:r>
              <a:rPr lang="en-US" sz="1200" b="1" dirty="0" err="1"/>
              <a:t>InvoiceID</a:t>
            </a:r>
            <a:r>
              <a:rPr lang="en-US" sz="1200" b="1" dirty="0"/>
              <a:t> must be unique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EC083-3C97-30BE-0DB1-E0E1F105B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632" y="1529585"/>
            <a:ext cx="5651500" cy="345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4E9F3-B5F4-D2FA-CC1E-4E409774D496}"/>
              </a:ext>
            </a:extLst>
          </p:cNvPr>
          <p:cNvSpPr/>
          <p:nvPr/>
        </p:nvSpPr>
        <p:spPr>
          <a:xfrm>
            <a:off x="6467707" y="3111190"/>
            <a:ext cx="1349298" cy="187279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D4F92-44E9-A5E1-82FB-F96ED3EA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3FE1-AD73-64F0-1193-013ADC2990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4320" y="545691"/>
            <a:ext cx="3693136" cy="642256"/>
          </a:xfrm>
        </p:spPr>
        <p:txBody>
          <a:bodyPr>
            <a:normAutofit/>
          </a:bodyPr>
          <a:lstStyle/>
          <a:p>
            <a:r>
              <a:rPr lang="en-US" dirty="0"/>
              <a:t>Foreign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5C55-9F70-0292-E302-9586201BD3A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65471" y="1774370"/>
            <a:ext cx="4855169" cy="453793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 dirty="0"/>
              <a:t>Notice that </a:t>
            </a:r>
            <a:r>
              <a:rPr lang="en-US" sz="1800" dirty="0" err="1"/>
              <a:t>CustomerID</a:t>
            </a:r>
            <a:r>
              <a:rPr lang="en-US" sz="1800" dirty="0"/>
              <a:t> exists in more than 1 one relation</a:t>
            </a:r>
          </a:p>
          <a:p>
            <a:r>
              <a:rPr lang="en-US" sz="1800" dirty="0"/>
              <a:t>Foreign keys:</a:t>
            </a:r>
          </a:p>
          <a:p>
            <a:pPr marL="383540" lvl="1"/>
            <a:r>
              <a:rPr lang="en-US" sz="1600" dirty="0"/>
              <a:t>A primary key attribute from one relation that exists in another relation (can also be the same relation)</a:t>
            </a:r>
            <a:endParaRPr lang="en-US" sz="1600" dirty="0">
              <a:cs typeface="Calibri" panose="020F0502020204030204"/>
            </a:endParaRPr>
          </a:p>
          <a:p>
            <a:pPr marL="383540" lvl="1"/>
            <a:r>
              <a:rPr lang="en-US" sz="1600" dirty="0"/>
              <a:t>Used to define connections (</a:t>
            </a:r>
            <a:r>
              <a:rPr lang="en-US" sz="1600" i="1" dirty="0"/>
              <a:t>relationships</a:t>
            </a:r>
            <a:r>
              <a:rPr lang="en-US" sz="1600" dirty="0"/>
              <a:t>) between two entities (tables)</a:t>
            </a:r>
            <a:endParaRPr lang="en-US" sz="16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06F04-66AE-C494-3DE8-3F6CEBD7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09"/>
          <a:stretch/>
        </p:blipFill>
        <p:spPr>
          <a:xfrm>
            <a:off x="5770221" y="1382750"/>
            <a:ext cx="5651500" cy="3308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A2BC5-7C5C-1F38-5F85-2EB632AC7F97}"/>
              </a:ext>
            </a:extLst>
          </p:cNvPr>
          <p:cNvSpPr txBox="1"/>
          <p:nvPr/>
        </p:nvSpPr>
        <p:spPr>
          <a:xfrm>
            <a:off x="5770220" y="1717030"/>
            <a:ext cx="144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Primary Keys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348D69-1B60-8DC8-B331-8801C19DF104}"/>
              </a:ext>
            </a:extLst>
          </p:cNvPr>
          <p:cNvCxnSpPr>
            <a:cxnSpLocks/>
          </p:cNvCxnSpPr>
          <p:nvPr/>
        </p:nvCxnSpPr>
        <p:spPr>
          <a:xfrm>
            <a:off x="6510947" y="2086362"/>
            <a:ext cx="0" cy="1022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025835-7F57-277D-043A-79CD5E89C494}"/>
              </a:ext>
            </a:extLst>
          </p:cNvPr>
          <p:cNvSpPr txBox="1"/>
          <p:nvPr/>
        </p:nvSpPr>
        <p:spPr>
          <a:xfrm>
            <a:off x="4329181" y="4532249"/>
            <a:ext cx="131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Foreign Key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732CE1-7021-6D7D-9EF4-7DAABF046480}"/>
              </a:ext>
            </a:extLst>
          </p:cNvPr>
          <p:cNvCxnSpPr>
            <a:cxnSpLocks/>
          </p:cNvCxnSpPr>
          <p:nvPr/>
        </p:nvCxnSpPr>
        <p:spPr>
          <a:xfrm flipV="1">
            <a:off x="5109489" y="3359382"/>
            <a:ext cx="1065019" cy="11314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9E3219-3335-BD51-CD36-5446D3ACC534}"/>
              </a:ext>
            </a:extLst>
          </p:cNvPr>
          <p:cNvCxnSpPr>
            <a:cxnSpLocks/>
          </p:cNvCxnSpPr>
          <p:nvPr/>
        </p:nvCxnSpPr>
        <p:spPr>
          <a:xfrm>
            <a:off x="7215534" y="1871852"/>
            <a:ext cx="7910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15B4C4-A212-4EAF-90F4-4763D210BA30}"/>
              </a:ext>
            </a:extLst>
          </p:cNvPr>
          <p:cNvSpPr txBox="1"/>
          <p:nvPr/>
        </p:nvSpPr>
        <p:spPr>
          <a:xfrm>
            <a:off x="7828156" y="4371278"/>
            <a:ext cx="1237785" cy="6467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5FCF34-877C-9772-06B5-63F642B3DB5D}"/>
              </a:ext>
            </a:extLst>
          </p:cNvPr>
          <p:cNvSpPr/>
          <p:nvPr/>
        </p:nvSpPr>
        <p:spPr>
          <a:xfrm>
            <a:off x="6174508" y="3300759"/>
            <a:ext cx="951121" cy="136680"/>
          </a:xfrm>
          <a:prstGeom prst="rect">
            <a:avLst/>
          </a:prstGeom>
          <a:solidFill>
            <a:srgbClr val="FFFF00">
              <a:alpha val="3607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1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Database Application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27552"/>
            <a:ext cx="10058400" cy="26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0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6933A-CDCC-3AD1-6568-D148BB7A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 Nova"/>
                <a:cs typeface="Calibri Light"/>
              </a:rPr>
              <a:t>What is a Query?</a:t>
            </a:r>
            <a:endParaRPr lang="en-US" b="1">
              <a:latin typeface="Arial Nova"/>
            </a:endParaRP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877418A-8D15-BA12-C01A-A33D7B98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72531"/>
            <a:ext cx="11183832" cy="2458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EB5AC3-5949-C022-17FE-94430345F69F}"/>
              </a:ext>
            </a:extLst>
          </p:cNvPr>
          <p:cNvSpPr txBox="1"/>
          <p:nvPr/>
        </p:nvSpPr>
        <p:spPr>
          <a:xfrm>
            <a:off x="925890" y="4679042"/>
            <a:ext cx="104836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al Nova"/>
                <a:cs typeface="Calibri"/>
              </a:rPr>
              <a:t>CRUD operations: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C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reate,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R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ead,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U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pdate, and </a:t>
            </a:r>
            <a:r>
              <a:rPr lang="en-US" sz="2800" b="1" i="1" u="sng" dirty="0">
                <a:latin typeface="Arial Nova"/>
                <a:ea typeface="+mn-lt"/>
                <a:cs typeface="+mn-lt"/>
              </a:rPr>
              <a:t>D</a:t>
            </a:r>
            <a:r>
              <a:rPr lang="en-US" sz="2800" b="1" i="1" dirty="0">
                <a:latin typeface="Arial Nova"/>
                <a:ea typeface="+mn-lt"/>
                <a:cs typeface="+mn-lt"/>
              </a:rPr>
              <a:t>elete data.</a:t>
            </a:r>
            <a:endParaRPr lang="en-US" sz="2800" b="1" dirty="0">
              <a:latin typeface="Arial Nov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80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56AA-EAE6-39CC-0074-173E53F7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87513"/>
          </a:xfrm>
        </p:spPr>
        <p:txBody>
          <a:bodyPr/>
          <a:lstStyle/>
          <a:p>
            <a:r>
              <a:rPr lang="en-US" b="1" dirty="0">
                <a:latin typeface="Arial Nova"/>
                <a:cs typeface="Calibri Light"/>
              </a:rPr>
              <a:t>What is a Database? </a:t>
            </a:r>
          </a:p>
        </p:txBody>
      </p:sp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4F0AC4-7324-689A-C17A-E70F917D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94" y="2088910"/>
            <a:ext cx="9386887" cy="316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42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23E5B81-0045-9946-A5DB-CD57132E7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SQL – Structured Query Language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12E6E67-A01D-E64C-ADEB-00DCFB70E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21929"/>
            <a:ext cx="10055087" cy="4876800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Non-procedural language </a:t>
            </a:r>
          </a:p>
          <a:p>
            <a:pPr lvl="1"/>
            <a:r>
              <a:rPr lang="en-US" altLang="en-US" sz="1800" dirty="0"/>
              <a:t>Find the name of the customer with customer-id 192-83-7465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select</a:t>
            </a:r>
            <a:r>
              <a:rPr lang="en-US" altLang="en-US" sz="1800" dirty="0"/>
              <a:t>   </a:t>
            </a:r>
            <a:r>
              <a:rPr lang="en-US" altLang="en-US" sz="1800" i="1" dirty="0" err="1"/>
              <a:t>customer.customer</a:t>
            </a:r>
            <a:r>
              <a:rPr lang="en-US" altLang="en-US" sz="1800" i="1" dirty="0"/>
              <a:t>-name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from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customer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where</a:t>
            </a:r>
            <a:r>
              <a:rPr lang="en-US" altLang="en-US" sz="1800" dirty="0"/>
              <a:t>  </a:t>
            </a:r>
            <a:r>
              <a:rPr lang="en-US" altLang="en-US" sz="1800" i="1" dirty="0" err="1"/>
              <a:t>customer.customer</a:t>
            </a:r>
            <a:r>
              <a:rPr lang="en-US" altLang="en-US" sz="1800" i="1" dirty="0"/>
              <a:t>-id</a:t>
            </a:r>
            <a:r>
              <a:rPr lang="en-US" altLang="en-US" sz="1800" dirty="0"/>
              <a:t> = ‘192-83-7465’</a:t>
            </a:r>
          </a:p>
          <a:p>
            <a:pPr lvl="1"/>
            <a:r>
              <a:rPr lang="en-US" altLang="en-US" sz="1800" dirty="0"/>
              <a:t>Find the balances of all accounts held by the customer with customer-id 192-83-7465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select</a:t>
            </a:r>
            <a:r>
              <a:rPr lang="en-US" altLang="en-US" sz="1800" dirty="0"/>
              <a:t>   </a:t>
            </a:r>
            <a:r>
              <a:rPr lang="en-US" altLang="en-US" sz="1800" i="1" dirty="0" err="1"/>
              <a:t>account.balance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from</a:t>
            </a:r>
            <a:r>
              <a:rPr lang="en-US" altLang="en-US" sz="1800" dirty="0"/>
              <a:t>     </a:t>
            </a:r>
            <a:r>
              <a:rPr lang="en-US" altLang="en-US" sz="1800" i="1" dirty="0"/>
              <a:t>depositor</a:t>
            </a:r>
            <a:r>
              <a:rPr lang="en-US" altLang="en-US" sz="1800" dirty="0"/>
              <a:t>, </a:t>
            </a:r>
            <a:r>
              <a:rPr lang="en-US" altLang="en-US" sz="1800" i="1" dirty="0"/>
              <a:t>account</a:t>
            </a:r>
            <a:br>
              <a:rPr lang="en-US" altLang="en-US" sz="1800" dirty="0"/>
            </a:br>
            <a:r>
              <a:rPr lang="en-US" altLang="en-US" sz="1800" dirty="0"/>
              <a:t>		</a:t>
            </a:r>
            <a:r>
              <a:rPr lang="en-US" altLang="en-US" sz="1800" b="1" dirty="0"/>
              <a:t>where</a:t>
            </a:r>
            <a:r>
              <a:rPr lang="en-US" altLang="en-US" sz="1800" dirty="0"/>
              <a:t>  </a:t>
            </a:r>
            <a:r>
              <a:rPr lang="en-US" altLang="en-US" sz="1800" i="1" dirty="0" err="1"/>
              <a:t>depositor.customer</a:t>
            </a:r>
            <a:r>
              <a:rPr lang="en-US" altLang="en-US" sz="1800" i="1" dirty="0"/>
              <a:t>-id</a:t>
            </a:r>
            <a:r>
              <a:rPr lang="en-US" altLang="en-US" sz="1800" dirty="0"/>
              <a:t> = ‘192-83-7465’ </a:t>
            </a:r>
            <a:r>
              <a:rPr lang="en-US" altLang="en-US" sz="1800" b="1" dirty="0"/>
              <a:t>and</a:t>
            </a:r>
            <a:br>
              <a:rPr lang="en-US" altLang="en-US" sz="1800" b="1" dirty="0"/>
            </a:br>
            <a:r>
              <a:rPr lang="en-US" altLang="en-US" sz="1800" b="1" dirty="0"/>
              <a:t>		            </a:t>
            </a:r>
            <a:r>
              <a:rPr lang="en-US" altLang="en-US" sz="1800" i="1" dirty="0" err="1"/>
              <a:t>depositor.account</a:t>
            </a:r>
            <a:r>
              <a:rPr lang="en-US" altLang="en-US" sz="1800" i="1" dirty="0"/>
              <a:t>-number = </a:t>
            </a:r>
            <a:r>
              <a:rPr lang="en-US" altLang="en-US" sz="1800" i="1" dirty="0" err="1"/>
              <a:t>account.account</a:t>
            </a:r>
            <a:r>
              <a:rPr lang="en-US" altLang="en-US" sz="1800" i="1" dirty="0"/>
              <a:t>-number</a:t>
            </a:r>
          </a:p>
          <a:p>
            <a:r>
              <a:rPr lang="en-US" altLang="en-US" sz="2000" dirty="0"/>
              <a:t>Application programs generally access databases through ether:</a:t>
            </a:r>
          </a:p>
          <a:p>
            <a:pPr lvl="1"/>
            <a:r>
              <a:rPr lang="en-US" altLang="en-US" sz="1800" dirty="0"/>
              <a:t>Language extensions to allow embedded SQL (we will show how to do this with python)</a:t>
            </a:r>
          </a:p>
          <a:p>
            <a:pPr lvl="1"/>
            <a:r>
              <a:rPr lang="en-US" altLang="en-US" sz="1800" dirty="0"/>
              <a:t>Application program interface (e.g. ODBC/JDBC) which allow SQL queries to be sent to a database</a:t>
            </a:r>
          </a:p>
          <a:p>
            <a:endParaRPr lang="en-US" alt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327AA-E38F-82F0-5B50-216DBB986E06}"/>
              </a:ext>
            </a:extLst>
          </p:cNvPr>
          <p:cNvSpPr/>
          <p:nvPr/>
        </p:nvSpPr>
        <p:spPr>
          <a:xfrm>
            <a:off x="2188029" y="2188029"/>
            <a:ext cx="4691742" cy="870857"/>
          </a:xfrm>
          <a:prstGeom prst="rect">
            <a:avLst/>
          </a:prstGeom>
          <a:solidFill>
            <a:schemeClr val="bg1">
              <a:lumMod val="85000"/>
              <a:alpha val="3273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A685EC-E4FF-31CA-0D6F-52B7CA8232B4}"/>
              </a:ext>
            </a:extLst>
          </p:cNvPr>
          <p:cNvSpPr/>
          <p:nvPr/>
        </p:nvSpPr>
        <p:spPr>
          <a:xfrm>
            <a:off x="2188029" y="3429000"/>
            <a:ext cx="6082514" cy="1129352"/>
          </a:xfrm>
          <a:prstGeom prst="rect">
            <a:avLst/>
          </a:prstGeom>
          <a:solidFill>
            <a:schemeClr val="bg1">
              <a:lumMod val="85000"/>
              <a:alpha val="3273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D7AF-E73D-AABB-9470-9EDB520D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DA5DD-DBB8-A370-4BBD-79D5A53D3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5092777" cy="4524237"/>
          </a:xfrm>
        </p:spPr>
        <p:txBody>
          <a:bodyPr anchor="t"/>
          <a:lstStyle/>
          <a:p>
            <a:r>
              <a:rPr lang="en-US" dirty="0"/>
              <a:t>The </a:t>
            </a:r>
            <a:r>
              <a:rPr lang="en-US" b="1" dirty="0"/>
              <a:t>SELECT</a:t>
            </a:r>
            <a:r>
              <a:rPr lang="en-US" dirty="0"/>
              <a:t> statement is the most commonly used SQL command for retrieving data. It allows users to specify columns, source tables, and conditions for filtering results. The basic syntax 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768F1-4CBF-AE41-2E2A-E1AB56F6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A7857-F617-2545-2469-FCE9B34A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26" b="34128"/>
          <a:stretch/>
        </p:blipFill>
        <p:spPr>
          <a:xfrm>
            <a:off x="675337" y="2865521"/>
            <a:ext cx="4649509" cy="713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B1A09-018B-4BD6-A9E3-87A3CF0B03C4}"/>
              </a:ext>
            </a:extLst>
          </p:cNvPr>
          <p:cNvSpPr txBox="1"/>
          <p:nvPr/>
        </p:nvSpPr>
        <p:spPr>
          <a:xfrm>
            <a:off x="6096000" y="1252330"/>
            <a:ext cx="47436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Components: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SELECT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This keyword is followed by the column names (or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*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for all columns) you want to retrieve.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FROM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Specifies the table from which to retrieve the data.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(optional): Adds a condition to filter the rows based on specific criteria.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ORDER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(optional): Additional clauses to organize, group, or filter aggregated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F6FA1-106B-CC54-64DE-FE2942C6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70" y="4894470"/>
            <a:ext cx="4458630" cy="1080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6BA9A3-9019-64D3-5D7B-BE5C60F5779B}"/>
              </a:ext>
            </a:extLst>
          </p:cNvPr>
          <p:cNvSpPr txBox="1"/>
          <p:nvPr/>
        </p:nvSpPr>
        <p:spPr>
          <a:xfrm>
            <a:off x="851587" y="3971140"/>
            <a:ext cx="47749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query retrieves the first and last names of customers from the “Customer” table where the customers are in the USA.</a:t>
            </a:r>
          </a:p>
        </p:txBody>
      </p:sp>
    </p:spTree>
    <p:extLst>
      <p:ext uri="{BB962C8B-B14F-4D97-AF65-F5344CB8AC3E}">
        <p14:creationId xmlns:p14="http://schemas.microsoft.com/office/powerpoint/2010/main" val="88004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BD57-94A7-794C-8523-B8B4C95D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B50B-81C6-37AC-8417-5ED4DC002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4"/>
            <a:ext cx="4389393" cy="1977886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WHERE</a:t>
            </a:r>
            <a:r>
              <a:rPr lang="en-US" sz="1800" dirty="0"/>
              <a:t> clause filters records in a query, retrieving only rows that meet specific conditions. It is applied after </a:t>
            </a:r>
            <a:r>
              <a:rPr lang="en-US" sz="1800" b="1" dirty="0"/>
              <a:t>FROM</a:t>
            </a:r>
            <a:r>
              <a:rPr lang="en-US" sz="1800" dirty="0"/>
              <a:t> and before optional clauses like </a:t>
            </a:r>
            <a:r>
              <a:rPr lang="en-US" sz="1800" b="1" dirty="0"/>
              <a:t>GROUP BY</a:t>
            </a:r>
            <a:r>
              <a:rPr lang="en-US" sz="1800" dirty="0"/>
              <a:t> or </a:t>
            </a:r>
            <a:r>
              <a:rPr lang="en-US" sz="1800" b="1" dirty="0"/>
              <a:t>ORDER BY</a:t>
            </a:r>
            <a:r>
              <a:rPr lang="en-US" sz="1800" dirty="0"/>
              <a:t>.</a:t>
            </a:r>
            <a:endParaRPr lang="en-US" sz="1800" dirty="0">
              <a:solidFill>
                <a:srgbClr val="0E0E0E"/>
              </a:solidFill>
              <a:effectLst/>
              <a:latin typeface=".SF 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1DF66-D301-6B0E-4129-A887DA3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7341-77CF-9D61-3838-9919D4E2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6" y="3237950"/>
            <a:ext cx="4123004" cy="999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E62F4-5246-4BF3-AD8C-5252E898431D}"/>
              </a:ext>
            </a:extLst>
          </p:cNvPr>
          <p:cNvSpPr txBox="1"/>
          <p:nvPr/>
        </p:nvSpPr>
        <p:spPr>
          <a:xfrm>
            <a:off x="5514808" y="1451114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</a:rPr>
              <a:t>Key Points:</a:t>
            </a:r>
            <a:endParaRPr lang="en-US" dirty="0">
              <a:solidFill>
                <a:srgbClr val="0E0E0E"/>
              </a:solidFill>
              <a:effectLst/>
            </a:endParaRPr>
          </a:p>
          <a:p>
            <a:endParaRPr lang="en-US" dirty="0">
              <a:solidFill>
                <a:srgbClr val="0E0E0E"/>
              </a:solidFill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The </a:t>
            </a:r>
            <a:r>
              <a:rPr lang="en-US" b="1" dirty="0">
                <a:solidFill>
                  <a:srgbClr val="0E0E0E"/>
                </a:solidFill>
                <a:effectLst/>
              </a:rPr>
              <a:t>condition</a:t>
            </a:r>
            <a:r>
              <a:rPr lang="en-US" dirty="0">
                <a:solidFill>
                  <a:srgbClr val="0E0E0E"/>
                </a:solidFill>
                <a:effectLst/>
              </a:rPr>
              <a:t> in the WHERE clause filters data based on column values.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supports logical operators like AND, OR, and NOT for combining multiple conditions.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can work with comparison operators (=, !=, &gt;, &lt;, etc.), pattern matching (LIKE), ranges (BETWEEN), lists (IN), and more.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C3C77-88A5-7C9C-BE25-875D3801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809" y="4416355"/>
            <a:ext cx="5190614" cy="812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AA7AF-9FFC-1693-F7CB-63A309B823DE}"/>
              </a:ext>
            </a:extLst>
          </p:cNvPr>
          <p:cNvSpPr txBox="1"/>
          <p:nvPr/>
        </p:nvSpPr>
        <p:spPr>
          <a:xfrm>
            <a:off x="5514808" y="540688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query selects all customers from the “Customers” table where the country is “USA”, and their age is greater than 30.</a:t>
            </a:r>
          </a:p>
        </p:txBody>
      </p:sp>
    </p:spTree>
    <p:extLst>
      <p:ext uri="{BB962C8B-B14F-4D97-AF65-F5344CB8AC3E}">
        <p14:creationId xmlns:p14="http://schemas.microsoft.com/office/powerpoint/2010/main" val="165936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90F6-566E-D371-F847-B610A970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3E95-DB2E-A1F0-6392-B06BC78E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2"/>
            <a:ext cx="3955639" cy="3214673"/>
          </a:xfrm>
        </p:spPr>
        <p:txBody>
          <a:bodyPr anchor="t"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GROUP BY</a:t>
            </a:r>
            <a:r>
              <a:rPr lang="en-US" dirty="0"/>
              <a:t> clause groups rows with the same values into summary rows, often used with aggregate functions like </a:t>
            </a:r>
            <a:r>
              <a:rPr lang="en-US" b="1" dirty="0"/>
              <a:t>COUNT()</a:t>
            </a:r>
            <a:r>
              <a:rPr lang="en-US" dirty="0"/>
              <a:t>, </a:t>
            </a:r>
            <a:r>
              <a:rPr lang="en-US" b="1" dirty="0"/>
              <a:t>SUM()</a:t>
            </a:r>
            <a:r>
              <a:rPr lang="en-US" dirty="0"/>
              <a:t>, </a:t>
            </a:r>
            <a:r>
              <a:rPr lang="en-US" b="1" dirty="0"/>
              <a:t>AVG()</a:t>
            </a:r>
            <a:r>
              <a:rPr lang="en-US" dirty="0"/>
              <a:t>, </a:t>
            </a:r>
            <a:r>
              <a:rPr lang="en-US" b="1" dirty="0"/>
              <a:t>MIN()</a:t>
            </a:r>
            <a:r>
              <a:rPr lang="en-US" dirty="0"/>
              <a:t>, or </a:t>
            </a:r>
            <a:r>
              <a:rPr lang="en-US" b="1" dirty="0"/>
              <a:t>MAX()</a:t>
            </a:r>
            <a:r>
              <a:rPr lang="en-US" dirty="0"/>
              <a:t> to produce summarized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564E0-BC98-FD25-7B7F-B65DA44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1E649-6482-89BC-EB78-F5FC35EBE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864567"/>
            <a:ext cx="5690087" cy="1208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53A94C-47D9-4CC1-7C36-5BC9D14AD626}"/>
              </a:ext>
            </a:extLst>
          </p:cNvPr>
          <p:cNvSpPr txBox="1"/>
          <p:nvPr/>
        </p:nvSpPr>
        <p:spPr>
          <a:xfrm>
            <a:off x="4865077" y="1451113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</a:rPr>
              <a:t> groups the rows based on the unique values of one or more columns.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is typically used alongside aggregate functions to perform calculations on each group, such as counting occurrences or summing values.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Every column in the SELECT statement that is not an aggregate function must be included in the GROUP BY clause.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can be followed by the HAVING clause to filter groups (similar to how WHERE filters rows).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371762-0D87-5384-2120-6D737B4B76DD}"/>
              </a:ext>
            </a:extLst>
          </p:cNvPr>
          <p:cNvSpPr txBox="1"/>
          <p:nvPr/>
        </p:nvSpPr>
        <p:spPr>
          <a:xfrm>
            <a:off x="6874728" y="4825221"/>
            <a:ext cx="44899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8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7FFC-DDF3-6FB7-8792-F3B0C586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6" y="657105"/>
            <a:ext cx="4145243" cy="543971"/>
          </a:xfrm>
        </p:spPr>
        <p:txBody>
          <a:bodyPr/>
          <a:lstStyle/>
          <a:p>
            <a:r>
              <a:rPr lang="en-US" dirty="0"/>
              <a:t>Group BY Illustrated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1A3D9B-885E-18DD-78C1-5009A005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E6940A-C77E-9E05-3BC7-387C02458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395425"/>
              </p:ext>
            </p:extLst>
          </p:nvPr>
        </p:nvGraphicFramePr>
        <p:xfrm>
          <a:off x="3839254" y="2108200"/>
          <a:ext cx="163648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486">
                  <a:extLst>
                    <a:ext uri="{9D8B030D-6E8A-4147-A177-3AD203B41FA5}">
                      <a16:colId xmlns:a16="http://schemas.microsoft.com/office/drawing/2014/main" val="2770925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BillingCountry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6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97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29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211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16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6451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1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419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1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1994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834B78-0978-5D5F-080B-D4BDA1E55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82761"/>
              </p:ext>
            </p:extLst>
          </p:nvPr>
        </p:nvGraphicFramePr>
        <p:xfrm>
          <a:off x="6413725" y="1737360"/>
          <a:ext cx="1429658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5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8929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5E5738-8AD1-D4E4-CCCD-8EA1E7516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967809"/>
              </p:ext>
            </p:extLst>
          </p:nvPr>
        </p:nvGraphicFramePr>
        <p:xfrm>
          <a:off x="6413725" y="3734155"/>
          <a:ext cx="1429658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519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E4A9074-72AC-F65C-7FF5-D8EEBB23A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81182"/>
              </p:ext>
            </p:extLst>
          </p:nvPr>
        </p:nvGraphicFramePr>
        <p:xfrm>
          <a:off x="6413725" y="5360110"/>
          <a:ext cx="1429658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29658">
                  <a:extLst>
                    <a:ext uri="{9D8B030D-6E8A-4147-A177-3AD203B41FA5}">
                      <a16:colId xmlns:a16="http://schemas.microsoft.com/office/drawing/2014/main" val="71970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988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9228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F384783-FAFD-BB96-8C32-4FCBE63EF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07273"/>
              </p:ext>
            </p:extLst>
          </p:nvPr>
        </p:nvGraphicFramePr>
        <p:xfrm>
          <a:off x="8781368" y="3148647"/>
          <a:ext cx="28294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127">
                  <a:extLst>
                    <a:ext uri="{9D8B030D-6E8A-4147-A177-3AD203B41FA5}">
                      <a16:colId xmlns:a16="http://schemas.microsoft.com/office/drawing/2014/main" val="2816639365"/>
                    </a:ext>
                  </a:extLst>
                </a:gridCol>
                <a:gridCol w="1238315">
                  <a:extLst>
                    <a:ext uri="{9D8B030D-6E8A-4147-A177-3AD203B41FA5}">
                      <a16:colId xmlns:a16="http://schemas.microsoft.com/office/drawing/2014/main" val="27904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BillingCountry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896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51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470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30424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6F8C65-27AA-B324-35AA-A24135FAFAA2}"/>
              </a:ext>
            </a:extLst>
          </p:cNvPr>
          <p:cNvCxnSpPr>
            <a:cxnSpLocks/>
          </p:cNvCxnSpPr>
          <p:nvPr/>
        </p:nvCxnSpPr>
        <p:spPr>
          <a:xfrm flipV="1">
            <a:off x="5475740" y="1917329"/>
            <a:ext cx="937985" cy="72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AA560-2D68-B20A-C758-FAF500810B4C}"/>
              </a:ext>
            </a:extLst>
          </p:cNvPr>
          <p:cNvCxnSpPr>
            <a:cxnSpLocks/>
          </p:cNvCxnSpPr>
          <p:nvPr/>
        </p:nvCxnSpPr>
        <p:spPr>
          <a:xfrm flipV="1">
            <a:off x="5466607" y="2304524"/>
            <a:ext cx="947118" cy="218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25747-9079-90AA-A6B0-AC0C84223181}"/>
              </a:ext>
            </a:extLst>
          </p:cNvPr>
          <p:cNvCxnSpPr>
            <a:cxnSpLocks/>
          </p:cNvCxnSpPr>
          <p:nvPr/>
        </p:nvCxnSpPr>
        <p:spPr>
          <a:xfrm flipV="1">
            <a:off x="5466607" y="2645229"/>
            <a:ext cx="947118" cy="220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1D59B4-C83E-999F-B3C4-96FCFE677CF4}"/>
              </a:ext>
            </a:extLst>
          </p:cNvPr>
          <p:cNvCxnSpPr>
            <a:cxnSpLocks/>
          </p:cNvCxnSpPr>
          <p:nvPr/>
        </p:nvCxnSpPr>
        <p:spPr>
          <a:xfrm flipV="1">
            <a:off x="5475740" y="2987300"/>
            <a:ext cx="937985" cy="264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1B8D67-9FCA-744A-3BCE-0CABA55EAD18}"/>
              </a:ext>
            </a:extLst>
          </p:cNvPr>
          <p:cNvSpPr txBox="1"/>
          <p:nvPr/>
        </p:nvSpPr>
        <p:spPr>
          <a:xfrm>
            <a:off x="289616" y="3243996"/>
            <a:ext cx="3505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5AF4C8-FACD-E45B-D169-9EFA732251DB}"/>
              </a:ext>
            </a:extLst>
          </p:cNvPr>
          <p:cNvCxnSpPr>
            <a:cxnSpLocks/>
          </p:cNvCxnSpPr>
          <p:nvPr/>
        </p:nvCxnSpPr>
        <p:spPr>
          <a:xfrm>
            <a:off x="7843383" y="2440597"/>
            <a:ext cx="937985" cy="123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7E22D-55DE-2432-3F10-EEC465BCBFDE}"/>
              </a:ext>
            </a:extLst>
          </p:cNvPr>
          <p:cNvCxnSpPr>
            <a:cxnSpLocks/>
          </p:cNvCxnSpPr>
          <p:nvPr/>
        </p:nvCxnSpPr>
        <p:spPr>
          <a:xfrm flipV="1">
            <a:off x="7855176" y="4121160"/>
            <a:ext cx="926192" cy="169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C787705-3123-5251-11F1-E7524EC18400}"/>
              </a:ext>
            </a:extLst>
          </p:cNvPr>
          <p:cNvCxnSpPr>
            <a:cxnSpLocks/>
          </p:cNvCxnSpPr>
          <p:nvPr/>
        </p:nvCxnSpPr>
        <p:spPr>
          <a:xfrm flipV="1">
            <a:off x="7866969" y="4493159"/>
            <a:ext cx="914399" cy="123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CC7F69-A395-69E9-1F93-C1E39F05A642}"/>
              </a:ext>
            </a:extLst>
          </p:cNvPr>
          <p:cNvSpPr txBox="1"/>
          <p:nvPr/>
        </p:nvSpPr>
        <p:spPr>
          <a:xfrm>
            <a:off x="9132382" y="2690160"/>
            <a:ext cx="195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Aggregation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6831B-943B-FB33-AFF3-872D588D1433}"/>
              </a:ext>
            </a:extLst>
          </p:cNvPr>
          <p:cNvSpPr txBox="1"/>
          <p:nvPr/>
        </p:nvSpPr>
        <p:spPr>
          <a:xfrm>
            <a:off x="6437310" y="1266656"/>
            <a:ext cx="142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Grouping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CE78F0-00D8-112F-98FF-FDC186BE48AC}"/>
              </a:ext>
            </a:extLst>
          </p:cNvPr>
          <p:cNvSpPr txBox="1"/>
          <p:nvPr/>
        </p:nvSpPr>
        <p:spPr>
          <a:xfrm>
            <a:off x="3871000" y="1677019"/>
            <a:ext cx="142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3817664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6356-FC63-31EB-C1B0-BE88B8D98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87513"/>
          </a:xfrm>
        </p:spPr>
        <p:txBody>
          <a:bodyPr/>
          <a:lstStyle/>
          <a:p>
            <a:r>
              <a:rPr lang="en-US" dirty="0"/>
              <a:t>Group BY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FBF87-94FD-829D-E565-E7A9BC93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00F5D2-9AD9-A627-986E-8152E85435EA}"/>
              </a:ext>
            </a:extLst>
          </p:cNvPr>
          <p:cNvSpPr txBox="1"/>
          <p:nvPr/>
        </p:nvSpPr>
        <p:spPr>
          <a:xfrm>
            <a:off x="575894" y="1818697"/>
            <a:ext cx="35051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15902-58C1-0CB5-BE28-95FF73D4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52" y="1818697"/>
            <a:ext cx="29591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ADDDE-EB2B-89DF-CC0F-65B17BEE3401}"/>
              </a:ext>
            </a:extLst>
          </p:cNvPr>
          <p:cNvSpPr txBox="1"/>
          <p:nvPr/>
        </p:nvSpPr>
        <p:spPr>
          <a:xfrm>
            <a:off x="575895" y="3290500"/>
            <a:ext cx="35051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"USA"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Canada"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400" b="1" dirty="0" err="1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"Germany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GROUP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BillingCountry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48C940-D381-8C94-6B1C-CC7F6AAD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855" y="1818697"/>
            <a:ext cx="344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5605-4BD0-6165-7515-69BE2A3C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A5CF-2342-E58A-0725-A7C344381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4273837" cy="4524237"/>
          </a:xfrm>
        </p:spPr>
        <p:txBody>
          <a:bodyPr/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in SQL is used to filter the results of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query. 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It is similar to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clause, but the key difference is that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HAVING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operates on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aggregated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data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after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the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GROUP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BY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operation, whereas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filters rows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before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aggregation.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5CE88-9B5B-AF56-483C-9881CBD9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0DE0-94F4-987B-9E33-62A2E96B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71" y="1082813"/>
            <a:ext cx="4457700" cy="1041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4FB8B1-6D50-13A4-CDB3-0038560EA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071" y="2590800"/>
            <a:ext cx="5384800" cy="83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DBAD90-213E-C881-4B23-3B0F48F0678E}"/>
              </a:ext>
            </a:extLst>
          </p:cNvPr>
          <p:cNvSpPr txBox="1"/>
          <p:nvPr/>
        </p:nvSpPr>
        <p:spPr>
          <a:xfrm>
            <a:off x="5514808" y="380399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dirty="0">
                <a:solidFill>
                  <a:srgbClr val="0E0E0E"/>
                </a:solidFill>
                <a:effectLst/>
              </a:rPr>
              <a:t>: Groups the invoices by </a:t>
            </a:r>
            <a:r>
              <a:rPr lang="en-US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</a:rPr>
              <a:t>.</a:t>
            </a:r>
          </a:p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COUNT(</a:t>
            </a:r>
            <a:r>
              <a:rPr lang="en-US" b="1" dirty="0" err="1">
                <a:solidFill>
                  <a:srgbClr val="0E0E0E"/>
                </a:solidFill>
                <a:effectLst/>
              </a:rPr>
              <a:t>InvoiceID</a:t>
            </a:r>
            <a:r>
              <a:rPr lang="en-US" b="1" dirty="0">
                <a:solidFill>
                  <a:srgbClr val="0E0E0E"/>
                </a:solidFill>
                <a:effectLst/>
              </a:rPr>
              <a:t>)</a:t>
            </a:r>
            <a:r>
              <a:rPr lang="en-US" dirty="0">
                <a:solidFill>
                  <a:srgbClr val="0E0E0E"/>
                </a:solidFill>
                <a:effectLst/>
              </a:rPr>
              <a:t>: Counts the number of invoices for each customer.</a:t>
            </a:r>
          </a:p>
          <a:p>
            <a:r>
              <a:rPr lang="en-US" dirty="0">
                <a:solidFill>
                  <a:srgbClr val="0E0E0E"/>
                </a:solidFill>
                <a:effectLst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</a:rPr>
              <a:t>HAVING COUNT(</a:t>
            </a:r>
            <a:r>
              <a:rPr lang="en-US" b="1" dirty="0" err="1">
                <a:solidFill>
                  <a:srgbClr val="0E0E0E"/>
                </a:solidFill>
                <a:effectLst/>
              </a:rPr>
              <a:t>InvoiceID</a:t>
            </a:r>
            <a:r>
              <a:rPr lang="en-US" b="1" dirty="0">
                <a:solidFill>
                  <a:srgbClr val="0E0E0E"/>
                </a:solidFill>
                <a:effectLst/>
              </a:rPr>
              <a:t>) &gt; 1</a:t>
            </a:r>
            <a:r>
              <a:rPr lang="en-US" dirty="0">
                <a:solidFill>
                  <a:srgbClr val="0E0E0E"/>
                </a:solidFill>
                <a:effectLst/>
              </a:rPr>
              <a:t>: Filters only those customers who have more than one invoice.</a:t>
            </a:r>
          </a:p>
        </p:txBody>
      </p:sp>
    </p:spTree>
    <p:extLst>
      <p:ext uri="{BB962C8B-B14F-4D97-AF65-F5344CB8AC3E}">
        <p14:creationId xmlns:p14="http://schemas.microsoft.com/office/powerpoint/2010/main" val="421298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F9C6-CDFC-4D4B-E05B-1C8FC363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A8C87-E80D-6C24-BE3C-E61AEC66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012212" cy="3714274"/>
          </a:xfrm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rgbClr val="0E0E0E"/>
                </a:solidFill>
                <a:effectLst/>
              </a:rPr>
              <a:t>The ORDER BY clause in SQL is used to sort the results of a query by one or more columns. 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You can specify whether the sorting should be in ascending (ASC) or descending (DESC) order. 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By default, the ORDER BY clause sorts in ascending order if not explicitly stated.</a:t>
            </a:r>
          </a:p>
          <a:p>
            <a:r>
              <a:rPr lang="en-US" sz="1600" dirty="0">
                <a:solidFill>
                  <a:srgbClr val="0E0E0E"/>
                </a:solidFill>
                <a:effectLst/>
              </a:rPr>
              <a:t>ORDER BY is typically the </a:t>
            </a:r>
            <a:r>
              <a:rPr lang="en-US" sz="1600" b="1" dirty="0">
                <a:solidFill>
                  <a:srgbClr val="0E0E0E"/>
                </a:solidFill>
                <a:effectLst/>
              </a:rPr>
              <a:t>last clause</a:t>
            </a:r>
            <a:r>
              <a:rPr lang="en-US" sz="1600" dirty="0">
                <a:solidFill>
                  <a:srgbClr val="0E0E0E"/>
                </a:solidFill>
                <a:effectLst/>
              </a:rPr>
              <a:t> in a SQL query, after SELECT, FROM, WHERE, GROUP BY, and HAVING.</a:t>
            </a:r>
          </a:p>
          <a:p>
            <a:r>
              <a:rPr lang="en-US" sz="1600" dirty="0"/>
              <a:t>Using ORDER BY can have performance implications, especially on large datasets, as the database needs to sort all the data before returning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6C7ED-1CB0-3504-F4B1-C5753677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D6377-CEF9-AA7D-4CBA-DD32CD82D2B6}"/>
              </a:ext>
            </a:extLst>
          </p:cNvPr>
          <p:cNvSpPr txBox="1"/>
          <p:nvPr/>
        </p:nvSpPr>
        <p:spPr>
          <a:xfrm>
            <a:off x="6096000" y="3574230"/>
            <a:ext cx="609924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1.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SELECT</a:t>
            </a:r>
            <a:r>
              <a:rPr lang="en-US" sz="1400" dirty="0">
                <a:solidFill>
                  <a:srgbClr val="0E0E0E"/>
                </a:solidFill>
                <a:effectLst/>
              </a:rPr>
              <a:t>: Retrieves the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sz="1400" dirty="0">
                <a:solidFill>
                  <a:srgbClr val="0E0E0E"/>
                </a:solidFill>
                <a:effectLst/>
              </a:rPr>
              <a:t> and the total amount spent (SUM(Total)) for each customer.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2.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FROM</a:t>
            </a:r>
            <a:r>
              <a:rPr lang="en-US" sz="1400" dirty="0">
                <a:solidFill>
                  <a:srgbClr val="0E0E0E"/>
                </a:solidFill>
                <a:effectLst/>
              </a:rPr>
              <a:t>: Specifies the Invoice table where the data is stored.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3.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WHERE</a:t>
            </a:r>
            <a:r>
              <a:rPr lang="en-US" sz="1400" dirty="0">
                <a:solidFill>
                  <a:srgbClr val="0E0E0E"/>
                </a:solidFill>
                <a:effectLst/>
              </a:rPr>
              <a:t>: Filters for customers whose Country is the USA.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4.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GROUP BY</a:t>
            </a:r>
            <a:r>
              <a:rPr lang="en-US" sz="1400" dirty="0">
                <a:solidFill>
                  <a:srgbClr val="0E0E0E"/>
                </a:solidFill>
                <a:effectLst/>
              </a:rPr>
              <a:t>: Groups the results by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sz="1400" dirty="0">
                <a:solidFill>
                  <a:srgbClr val="0E0E0E"/>
                </a:solidFill>
                <a:effectLst/>
              </a:rPr>
              <a:t>, so we can sum the Total for each customer.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5.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HAVING</a:t>
            </a:r>
            <a:r>
              <a:rPr lang="en-US" sz="1400" dirty="0">
                <a:solidFill>
                  <a:srgbClr val="0E0E0E"/>
                </a:solidFill>
                <a:effectLst/>
              </a:rPr>
              <a:t>: Filters the grouped data to include only customers whose total spending exceeds $1000.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E0E0E"/>
                </a:solidFill>
                <a:effectLst/>
              </a:rPr>
              <a:t>6. </a:t>
            </a:r>
            <a:r>
              <a:rPr lang="en-US" sz="1400" b="1" dirty="0">
                <a:solidFill>
                  <a:srgbClr val="0E0E0E"/>
                </a:solidFill>
                <a:effectLst/>
              </a:rPr>
              <a:t>ORDER BY</a:t>
            </a:r>
            <a:r>
              <a:rPr lang="en-US" sz="1400" dirty="0">
                <a:solidFill>
                  <a:srgbClr val="0E0E0E"/>
                </a:solidFill>
                <a:effectLst/>
              </a:rPr>
              <a:t>: Orders the results by </a:t>
            </a:r>
            <a:r>
              <a:rPr lang="en-US" sz="1400" dirty="0" err="1">
                <a:solidFill>
                  <a:srgbClr val="0E0E0E"/>
                </a:solidFill>
                <a:effectLst/>
              </a:rPr>
              <a:t>TotalSpent</a:t>
            </a:r>
            <a:r>
              <a:rPr lang="en-US" sz="1400" dirty="0">
                <a:solidFill>
                  <a:srgbClr val="0E0E0E"/>
                </a:solidFill>
                <a:effectLst/>
              </a:rPr>
              <a:t> in descending order, so the highest spenders appear first.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FB6A0-4AE0-E1B7-58C1-9D054985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40" y="2091617"/>
            <a:ext cx="44831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EDAD5-98A1-F93D-162B-B7267926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119"/>
          <a:stretch/>
        </p:blipFill>
        <p:spPr>
          <a:xfrm>
            <a:off x="584200" y="5406887"/>
            <a:ext cx="5009205" cy="67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E58B0-0DB6-3D4C-5B6F-2ABA994C046C}"/>
              </a:ext>
            </a:extLst>
          </p:cNvPr>
          <p:cNvSpPr txBox="1"/>
          <p:nvPr/>
        </p:nvSpPr>
        <p:spPr>
          <a:xfrm>
            <a:off x="6092758" y="746881"/>
            <a:ext cx="60992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We want to retrieve the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Total spent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for all customers in the USA who have spent more than $1000 on invoices, and we’ll group the data by customer and order by total spent.</a:t>
            </a:r>
          </a:p>
        </p:txBody>
      </p:sp>
    </p:spTree>
    <p:extLst>
      <p:ext uri="{BB962C8B-B14F-4D97-AF65-F5344CB8AC3E}">
        <p14:creationId xmlns:p14="http://schemas.microsoft.com/office/powerpoint/2010/main" val="228796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E7AA-993F-D708-CA0E-77B9DB29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50502"/>
          </a:xfrm>
        </p:spPr>
        <p:txBody>
          <a:bodyPr/>
          <a:lstStyle/>
          <a:p>
            <a:r>
              <a:rPr lang="en-US" dirty="0">
                <a:cs typeface="Calibri Light"/>
              </a:rPr>
              <a:t>Common Aggregation Functions</a:t>
            </a:r>
            <a:endParaRPr lang="en-US" dirty="0"/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C92C09-7CCD-F48A-AE8A-4FA667F2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862"/>
          <a:stretch/>
        </p:blipFill>
        <p:spPr>
          <a:xfrm>
            <a:off x="7614081" y="1965960"/>
            <a:ext cx="3991429" cy="2727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BDC07-F253-DEC9-91A0-47519846D310}"/>
              </a:ext>
            </a:extLst>
          </p:cNvPr>
          <p:cNvSpPr txBox="1"/>
          <p:nvPr/>
        </p:nvSpPr>
        <p:spPr>
          <a:xfrm>
            <a:off x="636338" y="1443841"/>
            <a:ext cx="6977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total number of invoices in the Invoice table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(*)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--Calculate the total value of all invoices: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average total of invoices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AVG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maximum invoice total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MAX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i="1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MaxInvoiceTotal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--Find the minimum invoice total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effectLst/>
                <a:latin typeface="Menlo" panose="020B0609030804020204" pitchFamily="49" charset="0"/>
              </a:rPr>
              <a:t>MIN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i="1" dirty="0" err="1">
                <a:solidFill>
                  <a:srgbClr val="006464"/>
                </a:solidFill>
                <a:effectLst/>
                <a:latin typeface="Menlo" panose="020B0609030804020204" pitchFamily="49" charset="0"/>
              </a:rPr>
              <a:t>MinInvoiceTotal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8E00C6"/>
                </a:solidFill>
                <a:effectLst/>
                <a:latin typeface="Menlo" panose="020B0609030804020204" pitchFamily="49" charset="0"/>
              </a:rPr>
              <a:t>Invoice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08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202A-4289-C44B-77BE-2D60F6EF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order or writing and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6C79-A4C9-A672-2C98-02A87AA62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600A65-50A0-D014-B006-328DB24E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96" y="1592271"/>
            <a:ext cx="9840288" cy="44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7FA9BE9-4EFB-4543-B4AB-41497040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00381-5467-7D48-B791-7C6B115F5265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E706FDC-4A0E-9E45-9CD4-11CB2AB25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0362" y="727462"/>
            <a:ext cx="11296581" cy="550174"/>
          </a:xfrm>
        </p:spPr>
        <p:txBody>
          <a:bodyPr>
            <a:normAutofit/>
          </a:bodyPr>
          <a:lstStyle/>
          <a:p>
            <a:r>
              <a:rPr lang="en-US" altLang="en-US" dirty="0"/>
              <a:t>Can we Access Data without a Database Management System?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15B5590-659C-114D-A3A3-C47E58938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/>
              <a:t>Sure, we can!  Start by storing the data in flat files on your PC:</a:t>
            </a:r>
          </a:p>
          <a:p>
            <a:pPr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dirty="0"/>
              <a:t>                             </a:t>
            </a:r>
            <a:r>
              <a:rPr lang="en-US" altLang="en-US" sz="2000" dirty="0" err="1"/>
              <a:t>students.txt</a:t>
            </a:r>
            <a:r>
              <a:rPr lang="en-US" altLang="en-US" sz="2000" dirty="0"/>
              <a:t>             </a:t>
            </a:r>
            <a:r>
              <a:rPr lang="en-US" altLang="en-US" sz="2000" dirty="0" err="1"/>
              <a:t>courses.txt</a:t>
            </a:r>
            <a:r>
              <a:rPr lang="en-US" altLang="en-US" sz="2000" dirty="0"/>
              <a:t>                </a:t>
            </a:r>
            <a:r>
              <a:rPr lang="en-US" altLang="en-US" sz="2000" dirty="0" err="1"/>
              <a:t>professors.txt</a:t>
            </a: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sz="20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/>
              <a:t>Now write programs to </a:t>
            </a:r>
            <a:r>
              <a:rPr lang="en-US" altLang="en-US" sz="2000" dirty="0"/>
              <a:t>implement specific tasks</a:t>
            </a:r>
          </a:p>
        </p:txBody>
      </p:sp>
      <p:sp>
        <p:nvSpPr>
          <p:cNvPr id="2" name="Document 1">
            <a:extLst>
              <a:ext uri="{FF2B5EF4-FFF2-40B4-BE49-F238E27FC236}">
                <a16:creationId xmlns:a16="http://schemas.microsoft.com/office/drawing/2014/main" id="{D2F214FF-D6E9-AAF7-3DFA-810A5B3F1D4F}"/>
              </a:ext>
            </a:extLst>
          </p:cNvPr>
          <p:cNvSpPr/>
          <p:nvPr/>
        </p:nvSpPr>
        <p:spPr>
          <a:xfrm>
            <a:off x="2525485" y="3597251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cument 2">
            <a:extLst>
              <a:ext uri="{FF2B5EF4-FFF2-40B4-BE49-F238E27FC236}">
                <a16:creationId xmlns:a16="http://schemas.microsoft.com/office/drawing/2014/main" id="{E608EC83-0486-7482-7160-2061D6575BD1}"/>
              </a:ext>
            </a:extLst>
          </p:cNvPr>
          <p:cNvSpPr/>
          <p:nvPr/>
        </p:nvSpPr>
        <p:spPr>
          <a:xfrm>
            <a:off x="4637313" y="3597251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B3CD024E-4CB9-E070-6899-69DB70827A32}"/>
              </a:ext>
            </a:extLst>
          </p:cNvPr>
          <p:cNvSpPr/>
          <p:nvPr/>
        </p:nvSpPr>
        <p:spPr>
          <a:xfrm>
            <a:off x="6765472" y="3597250"/>
            <a:ext cx="816429" cy="576943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0574-82CA-61F2-8BFA-70D9BE48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F21F9E-115B-54C5-03C5-BDF28A13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637268"/>
            <a:ext cx="10515600" cy="560161"/>
          </a:xfrm>
        </p:spPr>
        <p:txBody>
          <a:bodyPr/>
          <a:lstStyle/>
          <a:p>
            <a:r>
              <a:rPr lang="en-US" b="1" dirty="0"/>
              <a:t>Create Table &lt;Table Name&gt;</a:t>
            </a:r>
            <a:endParaRPr lang="en-US" b="1" dirty="0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AF7C79-D1AD-3C9D-5506-F4552482D3F8}"/>
              </a:ext>
            </a:extLst>
          </p:cNvPr>
          <p:cNvSpPr txBox="1"/>
          <p:nvPr/>
        </p:nvSpPr>
        <p:spPr>
          <a:xfrm>
            <a:off x="511629" y="1438479"/>
            <a:ext cx="50400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The CREATE TABLE statement in SQL is used to define a new table in a database. 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It specifies the table name, column names, their data types, constraints (e.g., primary key, foreign key), and any default values.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A128D-4141-D7E8-C93C-8A775E7C5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3" y="3224449"/>
            <a:ext cx="3729935" cy="1149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6A146-BF8E-E1F9-BC7F-B61F8BD6CDAC}"/>
              </a:ext>
            </a:extLst>
          </p:cNvPr>
          <p:cNvSpPr txBox="1"/>
          <p:nvPr/>
        </p:nvSpPr>
        <p:spPr>
          <a:xfrm>
            <a:off x="5584371" y="1438479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</a:rPr>
              <a:t>Key Elements:</a:t>
            </a:r>
            <a:endParaRPr lang="en-US" dirty="0">
              <a:solidFill>
                <a:srgbClr val="0E0E0E"/>
              </a:solidFill>
              <a:effectLst/>
            </a:endParaRPr>
          </a:p>
          <a:p>
            <a:endParaRPr lang="en-US" dirty="0">
              <a:solidFill>
                <a:srgbClr val="0E0E0E"/>
              </a:solidFill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Table Name</a:t>
            </a:r>
            <a:r>
              <a:rPr lang="en-US" dirty="0">
                <a:solidFill>
                  <a:srgbClr val="0E0E0E"/>
                </a:solidFill>
                <a:effectLst/>
              </a:rPr>
              <a:t>: The name of the table being created.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Column Definitions</a:t>
            </a:r>
            <a:r>
              <a:rPr lang="en-US" dirty="0">
                <a:solidFill>
                  <a:srgbClr val="0E0E0E"/>
                </a:solidFill>
                <a:effectLst/>
              </a:rPr>
              <a:t>: The list of columns, each with a name, data type (such as INT, VARCHAR, DATE, etc.), and optional constraints (like PRIMARY KEY, NOT NULL, UNIQUE).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b="1" dirty="0">
                <a:solidFill>
                  <a:srgbClr val="0E0E0E"/>
                </a:solidFill>
                <a:effectLst/>
              </a:rPr>
              <a:t>Constraints</a:t>
            </a:r>
            <a:r>
              <a:rPr lang="en-US" dirty="0">
                <a:solidFill>
                  <a:srgbClr val="0E0E0E"/>
                </a:solidFill>
                <a:effectLst/>
              </a:rPr>
              <a:t>: Define rules for the data in the table, such as: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PRIMARY KEY: Uniquely identifies each record in the table.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FOREIGN KEY: Links this table to another table.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NOT NULL: Ensures a column cannot have a null value.</a:t>
            </a:r>
          </a:p>
          <a:p>
            <a:pPr marL="285750" indent="-285750"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dirty="0">
                <a:solidFill>
                  <a:srgbClr val="0E0E0E"/>
                </a:solidFill>
                <a:effectLst/>
              </a:rPr>
              <a:t>DEFAULT: Provides a default value for a column.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8E923-3A35-74FF-5F24-679E32EA6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23" y="4682921"/>
            <a:ext cx="40767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17CF-7464-DE9F-EF45-E86CA1099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081C4F-C2CD-ECD6-B794-F56E61285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29" y="637268"/>
            <a:ext cx="10515600" cy="560161"/>
          </a:xfrm>
        </p:spPr>
        <p:txBody>
          <a:bodyPr/>
          <a:lstStyle/>
          <a:p>
            <a:r>
              <a:rPr lang="en-US" b="1" dirty="0"/>
              <a:t>Create Table &lt;Table Name&gt; (With Foreign Key)</a:t>
            </a:r>
            <a:endParaRPr lang="en-US" b="1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7E4E2-A02A-93D8-8FBF-808C341002CC}"/>
              </a:ext>
            </a:extLst>
          </p:cNvPr>
          <p:cNvSpPr txBox="1"/>
          <p:nvPr/>
        </p:nvSpPr>
        <p:spPr>
          <a:xfrm>
            <a:off x="664028" y="1506071"/>
            <a:ext cx="42434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If you wanted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 to reference another table (for example, linking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to a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table), you could add 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foreign key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1F6BE-343E-9F1C-2F71-E296C3A8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729" y="3042106"/>
            <a:ext cx="6375400" cy="1663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509357-7BC2-BF90-6E76-93794529B6AE}"/>
              </a:ext>
            </a:extLst>
          </p:cNvPr>
          <p:cNvSpPr txBox="1"/>
          <p:nvPr/>
        </p:nvSpPr>
        <p:spPr>
          <a:xfrm>
            <a:off x="664028" y="50415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In this case,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column in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 references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column in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Customer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table, establishing a link between the two tables.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A711F-50B9-FEBD-FD52-6393124C59E4}"/>
              </a:ext>
            </a:extLst>
          </p:cNvPr>
          <p:cNvSpPr txBox="1"/>
          <p:nvPr/>
        </p:nvSpPr>
        <p:spPr>
          <a:xfrm>
            <a:off x="7402286" y="1970314"/>
            <a:ext cx="2841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two tables: </a:t>
            </a:r>
            <a:r>
              <a:rPr lang="en-US" dirty="0" err="1"/>
              <a:t>VIPCustomer</a:t>
            </a:r>
            <a:r>
              <a:rPr lang="en-US" dirty="0"/>
              <a:t> (that we created) and an existing table called Customer.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DA7B9-0496-2FB2-590B-4E7CFEE48A89}"/>
              </a:ext>
            </a:extLst>
          </p:cNvPr>
          <p:cNvCxnSpPr/>
          <p:nvPr/>
        </p:nvCxnSpPr>
        <p:spPr>
          <a:xfrm flipH="1">
            <a:off x="4572000" y="2416629"/>
            <a:ext cx="2712479" cy="625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9EC7A0-0B03-6564-7807-572784A61B49}"/>
              </a:ext>
            </a:extLst>
          </p:cNvPr>
          <p:cNvCxnSpPr>
            <a:stCxn id="12" idx="2"/>
          </p:cNvCxnSpPr>
          <p:nvPr/>
        </p:nvCxnSpPr>
        <p:spPr>
          <a:xfrm flipH="1">
            <a:off x="7284479" y="3170643"/>
            <a:ext cx="1538393" cy="111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EDC227-0DA2-4FE5-A11A-2A8922D6F456}"/>
              </a:ext>
            </a:extLst>
          </p:cNvPr>
          <p:cNvSpPr txBox="1"/>
          <p:nvPr/>
        </p:nvSpPr>
        <p:spPr>
          <a:xfrm>
            <a:off x="9481457" y="3429000"/>
            <a:ext cx="222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could have made it less confusing if we’d named the two IDs differently.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79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1C31-4839-3D28-6A89-B2FB836D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653351" cy="550174"/>
          </a:xfrm>
        </p:spPr>
        <p:txBody>
          <a:bodyPr>
            <a:normAutofit/>
          </a:bodyPr>
          <a:lstStyle/>
          <a:p>
            <a:r>
              <a:rPr lang="en-US" dirty="0"/>
              <a:t>Insert into &lt;Table&gt;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7F77-4DDC-D983-E619-B1DF9B09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28825"/>
            <a:ext cx="4549386" cy="1916195"/>
          </a:xfrm>
        </p:spPr>
        <p:txBody>
          <a:bodyPr anchor="t"/>
          <a:lstStyle/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To insert data into the </a:t>
            </a:r>
            <a:r>
              <a:rPr lang="en-US" sz="1800" dirty="0" err="1">
                <a:solidFill>
                  <a:srgbClr val="0E0E0E"/>
                </a:solidFill>
                <a:effectLst/>
                <a:latin typeface=".AppleSystemUIFontMonospaced"/>
              </a:rPr>
              <a:t>VIPCustomer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 table, you use the SQL </a:t>
            </a:r>
            <a:r>
              <a:rPr lang="en-US" sz="1800" dirty="0">
                <a:solidFill>
                  <a:srgbClr val="0E0E0E"/>
                </a:solidFill>
                <a:effectLst/>
                <a:latin typeface=".AppleSystemUIFontMonospaced"/>
              </a:rPr>
              <a:t>INSERT INTO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 statement. The syntax depends on whether you’re inserting values for all columns or just a subset of them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73111-56B8-BCF8-B323-329164C1C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038FE-9C2E-B14B-CD5A-DCAC8462A8A1}"/>
              </a:ext>
            </a:extLst>
          </p:cNvPr>
          <p:cNvSpPr txBox="1"/>
          <p:nvPr/>
        </p:nvSpPr>
        <p:spPr>
          <a:xfrm>
            <a:off x="5560787" y="873533"/>
            <a:ext cx="4016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1: Insert data into all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E41D-077E-265B-548D-DF7AC442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787" y="1512805"/>
            <a:ext cx="57404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2CD29B-1200-8209-F91A-C7D3C13978E9}"/>
              </a:ext>
            </a:extLst>
          </p:cNvPr>
          <p:cNvSpPr txBox="1"/>
          <p:nvPr/>
        </p:nvSpPr>
        <p:spPr>
          <a:xfrm>
            <a:off x="5560787" y="2267469"/>
            <a:ext cx="58274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In this example, values are provided for all columns in the </a:t>
            </a:r>
            <a:r>
              <a:rPr lang="en-US" dirty="0" err="1">
                <a:solidFill>
                  <a:srgbClr val="0E0E0E"/>
                </a:solidFill>
                <a:effectLst/>
              </a:rPr>
              <a:t>VIPCustomer</a:t>
            </a:r>
            <a:r>
              <a:rPr lang="en-US" dirty="0">
                <a:solidFill>
                  <a:srgbClr val="0E0E0E"/>
                </a:solidFill>
                <a:effectLst/>
              </a:rPr>
              <a:t> table. Make sure that the values match the data types specified for each column.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88A9D-B131-3B07-B33D-CBF451B7F84D}"/>
              </a:ext>
            </a:extLst>
          </p:cNvPr>
          <p:cNvSpPr txBox="1"/>
          <p:nvPr/>
        </p:nvSpPr>
        <p:spPr>
          <a:xfrm>
            <a:off x="5473701" y="3473734"/>
            <a:ext cx="454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2: Insert data into specific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03C00D-40C5-2019-098E-C8EDBE3B5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7" y="3992755"/>
            <a:ext cx="566420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0C620B-9425-0543-9FFE-3E44C961D32D}"/>
              </a:ext>
            </a:extLst>
          </p:cNvPr>
          <p:cNvSpPr txBox="1"/>
          <p:nvPr/>
        </p:nvSpPr>
        <p:spPr>
          <a:xfrm>
            <a:off x="5560787" y="476474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</a:rPr>
              <a:t>Here, only the </a:t>
            </a:r>
            <a:r>
              <a:rPr lang="en-US" dirty="0" err="1">
                <a:solidFill>
                  <a:srgbClr val="0E0E0E"/>
                </a:solidFill>
                <a:effectLst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</a:rPr>
              <a:t>, FirstName, and Email are provided, so other columns will either take their default values or remain NULL if allowed</a:t>
            </a:r>
          </a:p>
        </p:txBody>
      </p:sp>
    </p:spTree>
    <p:extLst>
      <p:ext uri="{BB962C8B-B14F-4D97-AF65-F5344CB8AC3E}">
        <p14:creationId xmlns:p14="http://schemas.microsoft.com/office/powerpoint/2010/main" val="3339517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661D-945A-F3F5-2791-6B351F1B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&lt;table&gt;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A2C6-4AC9-A0BB-7D1F-F6C62ACB8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63" y="1940789"/>
            <a:ext cx="4099665" cy="306477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To update existing records in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a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table, you use the SQL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UPDATE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statement along with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SET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to specify which columns to modify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WHERE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clause is critical in the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UPDATE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statement to target specific rows. If you omit it,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all rows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in the table will be updated.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Always ensure that the values being inserted or updated conform to the data types and constraints defined in the table (e.g., not null, unique, etc.).</a:t>
            </a:r>
          </a:p>
          <a:p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5486-E980-B58C-1DF2-50180247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95CAF-39B0-499E-6B67-EE2BA39FCC53}"/>
              </a:ext>
            </a:extLst>
          </p:cNvPr>
          <p:cNvSpPr txBox="1"/>
          <p:nvPr/>
        </p:nvSpPr>
        <p:spPr>
          <a:xfrm>
            <a:off x="5682343" y="1350219"/>
            <a:ext cx="352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1: Update a single column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A8E56-33DE-2D44-D423-E4889299A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3" y="1905000"/>
            <a:ext cx="40894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5E019-F064-AC82-7EA2-2F4BDED33222}"/>
              </a:ext>
            </a:extLst>
          </p:cNvPr>
          <p:cNvSpPr txBox="1"/>
          <p:nvPr/>
        </p:nvSpPr>
        <p:spPr>
          <a:xfrm>
            <a:off x="5569237" y="2671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updates the email of the customer with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= 1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DD978-7312-8F32-099D-D6E15D80CC06}"/>
              </a:ext>
            </a:extLst>
          </p:cNvPr>
          <p:cNvSpPr txBox="1"/>
          <p:nvPr/>
        </p:nvSpPr>
        <p:spPr>
          <a:xfrm>
            <a:off x="5595259" y="3623499"/>
            <a:ext cx="3831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Example 2: Update multiple columns: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6894C-EB24-E228-A815-A7541681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4155252"/>
            <a:ext cx="58420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D75EF7-A1FB-7F0B-C0CE-4D8D88593DBF}"/>
              </a:ext>
            </a:extLst>
          </p:cNvPr>
          <p:cNvSpPr txBox="1"/>
          <p:nvPr/>
        </p:nvSpPr>
        <p:spPr>
          <a:xfrm>
            <a:off x="5682343" y="500556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Here, both the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LastName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and 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Email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are updated for the customer with </a:t>
            </a:r>
            <a:r>
              <a:rPr lang="en-US" dirty="0" err="1">
                <a:solidFill>
                  <a:srgbClr val="0E0E0E"/>
                </a:solidFill>
                <a:effectLst/>
                <a:latin typeface=".AppleSystemUIFontMonospaced"/>
              </a:rPr>
              <a:t>CustomerID</a:t>
            </a:r>
            <a:r>
              <a:rPr lang="en-US" dirty="0">
                <a:solidFill>
                  <a:srgbClr val="0E0E0E"/>
                </a:solidFill>
                <a:effectLst/>
                <a:latin typeface=".AppleSystemUIFontMonospaced"/>
              </a:rPr>
              <a:t> = 2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74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29EE-62DB-9B49-0094-42D31D5E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5024951" cy="550174"/>
          </a:xfrm>
        </p:spPr>
        <p:txBody>
          <a:bodyPr/>
          <a:lstStyle/>
          <a:p>
            <a:r>
              <a:rPr lang="en-US" dirty="0"/>
              <a:t>DROP TABLE &lt;Table Name&gt;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38D75-80DD-46A3-6919-DF97A459F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6146179" cy="4524237"/>
          </a:xfrm>
        </p:spPr>
        <p:txBody>
          <a:bodyPr/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DROP TABLE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Completely deletes the table from the database.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This action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cannot be undone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, so use it carefully.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Any foreign key constraints that reference the table will also be affected, and depending on your database’s configuration, you may need to drop those constraints first.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8FE61-48D4-EE09-D485-234D7EB7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18F64-C399-46F7-55D1-0416646A34A7}"/>
              </a:ext>
            </a:extLst>
          </p:cNvPr>
          <p:cNvSpPr txBox="1"/>
          <p:nvPr/>
        </p:nvSpPr>
        <p:spPr>
          <a:xfrm>
            <a:off x="7315198" y="1613118"/>
            <a:ext cx="395151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To delete the </a:t>
            </a:r>
            <a:r>
              <a:rPr lang="en-US" sz="140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table from the database, you would use the SQL DROP TABLE statement. This command removes the entire table, including all of its data, structure, and relationships.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b="1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DROP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91225-9F92-9675-73EA-9B8AC8544245}"/>
              </a:ext>
            </a:extLst>
          </p:cNvPr>
          <p:cNvSpPr txBox="1"/>
          <p:nvPr/>
        </p:nvSpPr>
        <p:spPr>
          <a:xfrm>
            <a:off x="7315198" y="3677812"/>
            <a:ext cx="39515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If you want to keep the table structure but remove all the data, you would use the TRUNCATE statement instead: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750503"/>
                </a:solidFill>
                <a:effectLst/>
                <a:latin typeface="Menlo" panose="020B0609030804020204" pitchFamily="49" charset="0"/>
              </a:rPr>
              <a:t>TRUNCATE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1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TABLE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VIPCustomer</a:t>
            </a:r>
            <a:r>
              <a:rPr lang="en-US" sz="140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27F72E-DF13-4E4F-A70F-8D2E88CA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C050D-23B6-2E4F-8A77-50F5D55C3A76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576C3C9E-B3BD-754C-94F0-8B1FEFAC2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Doing it without a DBMS...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268CC942-28DB-964B-BE07-CFB6873BD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 dirty="0"/>
              <a:t>Enroll “Mary Johnson” in “CS 452”:</a:t>
            </a:r>
          </a:p>
          <a:p>
            <a:endParaRPr lang="en-US" altLang="en-US" dirty="0"/>
          </a:p>
        </p:txBody>
      </p:sp>
      <p:sp>
        <p:nvSpPr>
          <p:cNvPr id="49156" name="AutoShape 4">
            <a:extLst>
              <a:ext uri="{FF2B5EF4-FFF2-40B4-BE49-F238E27FC236}">
                <a16:creationId xmlns:a16="http://schemas.microsoft.com/office/drawing/2014/main" id="{621BABF2-8EC3-1144-A2F4-F34302888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584" y="2039108"/>
            <a:ext cx="5004929" cy="3936242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Read ‘</a:t>
            </a:r>
            <a:r>
              <a:rPr lang="en-US" altLang="en-US" sz="2800" dirty="0" err="1"/>
              <a:t>students.txt</a:t>
            </a:r>
            <a:r>
              <a:rPr lang="en-US" altLang="en-US" sz="2800" dirty="0"/>
              <a:t>’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Read ‘</a:t>
            </a:r>
            <a:r>
              <a:rPr lang="en-US" altLang="en-US" sz="2800" dirty="0" err="1"/>
              <a:t>courses.txt</a:t>
            </a:r>
            <a:r>
              <a:rPr lang="en-US" altLang="en-US" sz="2800" dirty="0"/>
              <a:t>’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Find &amp; update the record “Mary Johnson”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Find &amp; update the record “CS 452”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Write “</a:t>
            </a:r>
            <a:r>
              <a:rPr lang="en-US" altLang="en-US" sz="2800" dirty="0" err="1"/>
              <a:t>students.txt</a:t>
            </a:r>
            <a:r>
              <a:rPr lang="en-US" altLang="en-US" sz="2800" dirty="0"/>
              <a:t>”</a:t>
            </a:r>
          </a:p>
          <a:p>
            <a:pPr marL="971550" lvl="1" indent="-514350">
              <a:lnSpc>
                <a:spcPct val="9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/>
              <a:t>Write “</a:t>
            </a:r>
            <a:r>
              <a:rPr lang="en-US" altLang="en-US" sz="2800" dirty="0" err="1"/>
              <a:t>courses.txt</a:t>
            </a:r>
            <a:r>
              <a:rPr lang="en-US" altLang="en-US" sz="2800" dirty="0"/>
              <a:t>”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0C080830-E448-604B-948A-5F7427825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299" y="2618428"/>
            <a:ext cx="36233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en-US" dirty="0"/>
              <a:t>Write a program to do the following: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FFB595D-D977-F340-96E6-3AFA08E3E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674" y="875542"/>
            <a:ext cx="10515600" cy="550487"/>
          </a:xfrm>
        </p:spPr>
        <p:txBody>
          <a:bodyPr/>
          <a:lstStyle/>
          <a:p>
            <a:r>
              <a:rPr lang="en-US" altLang="en-US" dirty="0"/>
              <a:t>Drawbacks of using file systems to store data: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285F213-94FD-3440-8B46-84533F4DC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7829" y="1681086"/>
            <a:ext cx="9816548" cy="3925058"/>
          </a:xfrm>
        </p:spPr>
        <p:txBody>
          <a:bodyPr anchor="t">
            <a:normAutofit/>
          </a:bodyPr>
          <a:lstStyle/>
          <a:p>
            <a:r>
              <a:rPr lang="en-US" altLang="en-US" sz="2400" dirty="0"/>
              <a:t>Data redundancy and inconsistency</a:t>
            </a:r>
          </a:p>
          <a:p>
            <a:pPr lvl="1"/>
            <a:r>
              <a:rPr lang="en-US" altLang="en-US" sz="2000" dirty="0"/>
              <a:t>Multiple file formats, duplication of information in different files</a:t>
            </a:r>
          </a:p>
          <a:p>
            <a:r>
              <a:rPr lang="en-US" altLang="en-US" sz="2400" dirty="0"/>
              <a:t>Difficulty accessing data </a:t>
            </a:r>
          </a:p>
          <a:p>
            <a:pPr lvl="1"/>
            <a:r>
              <a:rPr lang="en-US" altLang="en-US" sz="2000" dirty="0"/>
              <a:t>Need to write a new program to carry out each new task</a:t>
            </a:r>
          </a:p>
          <a:p>
            <a:r>
              <a:rPr lang="en-US" altLang="en-US" sz="2400" dirty="0"/>
              <a:t>Concurrent Access by multiple users (How do you assure consistency?)</a:t>
            </a:r>
          </a:p>
          <a:p>
            <a:r>
              <a:rPr lang="en-US" altLang="en-US" sz="2400" dirty="0"/>
              <a:t>Integrity problems (What if there is a failure in the middle of an update?)</a:t>
            </a:r>
          </a:p>
          <a:p>
            <a:pPr lvl="2"/>
            <a:r>
              <a:rPr lang="en-US" altLang="en-US" sz="1800" dirty="0"/>
              <a:t>Integrity constraints  (e.g. account balance &gt; 0) become part of program code</a:t>
            </a:r>
          </a:p>
          <a:p>
            <a:pPr lvl="2"/>
            <a:r>
              <a:rPr lang="en-US" altLang="en-US" sz="1800" dirty="0"/>
              <a:t>Hard to add new constraints or change existing ones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467A7D9-7ED4-254B-8FD3-8A3E0B9E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455C-C125-C04F-A222-A736E6E18F5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EF167F09-64AF-D343-A523-74E29E956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Functionality of a DBMS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95BFCAA-59A4-0C4E-92F1-6F9A62B80D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47191"/>
            <a:ext cx="8178800" cy="4457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The programmer sees 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Definition Language – DDL</a:t>
            </a:r>
          </a:p>
          <a:p>
            <a:pPr lvl="1">
              <a:lnSpc>
                <a:spcPct val="90000"/>
              </a:lnSpc>
            </a:pPr>
            <a:r>
              <a:rPr lang="en-US" altLang="en-US" sz="2100" dirty="0"/>
              <a:t>Create tables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Data Manipulation Language - DML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query language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/>
              <a:t>Behind the scenes the DBMS has: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optimizer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Query engine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Storage management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Transaction Management (concurrency, recovery)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CA42985-E9B4-2B4E-B592-FFCD1781A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010" y="624594"/>
            <a:ext cx="8077200" cy="609600"/>
          </a:xfrm>
        </p:spPr>
        <p:txBody>
          <a:bodyPr>
            <a:normAutofit/>
          </a:bodyPr>
          <a:lstStyle/>
          <a:p>
            <a:r>
              <a:rPr lang="en-US" altLang="en-US" dirty="0"/>
              <a:t>Data Definition Language (DDL)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4C8AB1A-3EB9-AF4D-A51A-01DE4EC9F4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1953" y="1540148"/>
            <a:ext cx="8599004" cy="4586288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Specification notation for defining the database schema:</a:t>
            </a:r>
          </a:p>
          <a:p>
            <a:pPr marL="324000" lvl="1" indent="0">
              <a:buNone/>
            </a:pPr>
            <a:r>
              <a:rPr lang="en-US" altLang="en-US" sz="1800" b="1" dirty="0"/>
              <a:t>	     create table</a:t>
            </a:r>
            <a:r>
              <a:rPr lang="en-US" altLang="en-US" sz="1800" dirty="0"/>
              <a:t> </a:t>
            </a:r>
            <a:r>
              <a:rPr lang="en-US" altLang="en-US" sz="1800" i="1" dirty="0"/>
              <a:t>account</a:t>
            </a:r>
            <a:r>
              <a:rPr lang="en-US" altLang="en-US" sz="1800" dirty="0"/>
              <a:t> (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i="1" dirty="0"/>
              <a:t>account-number</a:t>
            </a:r>
            <a:r>
              <a:rPr lang="en-US" altLang="en-US" sz="1800" dirty="0"/>
              <a:t>  </a:t>
            </a:r>
            <a:r>
              <a:rPr lang="en-US" altLang="en-US" sz="1800" b="1" dirty="0"/>
              <a:t>char</a:t>
            </a:r>
            <a:r>
              <a:rPr lang="en-US" altLang="en-US" sz="1800" dirty="0"/>
              <a:t>(10),</a:t>
            </a:r>
            <a:br>
              <a:rPr lang="en-US" altLang="en-US" sz="1800" dirty="0"/>
            </a:br>
            <a:r>
              <a:rPr lang="en-US" altLang="en-US" sz="1800" dirty="0"/>
              <a:t>       </a:t>
            </a:r>
            <a:r>
              <a:rPr lang="en-US" altLang="en-US" sz="1800" i="1" dirty="0"/>
              <a:t>balance</a:t>
            </a:r>
            <a:r>
              <a:rPr lang="en-US" altLang="en-US" sz="1800" dirty="0"/>
              <a:t>  </a:t>
            </a:r>
            <a:r>
              <a:rPr lang="en-US" altLang="en-US" sz="1800" b="1" dirty="0"/>
              <a:t>integer</a:t>
            </a:r>
            <a:r>
              <a:rPr lang="en-US" altLang="en-US" sz="1800" dirty="0"/>
              <a:t>);</a:t>
            </a:r>
          </a:p>
          <a:p>
            <a:r>
              <a:rPr lang="en-US" altLang="en-US" sz="2000" dirty="0"/>
              <a:t>DDL compiler generates a set of tables stored in a </a:t>
            </a:r>
            <a:r>
              <a:rPr lang="en-US" altLang="en-US" sz="2000" i="1" dirty="0"/>
              <a:t>data dictionary</a:t>
            </a:r>
          </a:p>
          <a:p>
            <a:r>
              <a:rPr lang="en-US" altLang="en-US" sz="2000" dirty="0"/>
              <a:t>Data dictionary contains metadata (i.e., data about data)</a:t>
            </a:r>
          </a:p>
          <a:p>
            <a:pPr lvl="1"/>
            <a:r>
              <a:rPr lang="en-US" altLang="en-US" sz="1800" dirty="0"/>
              <a:t>Database schema </a:t>
            </a:r>
          </a:p>
          <a:p>
            <a:pPr lvl="2"/>
            <a:r>
              <a:rPr lang="en-US" altLang="en-US" sz="1700" dirty="0"/>
              <a:t> Information about tables, columns, data types, and constraints.</a:t>
            </a:r>
          </a:p>
          <a:p>
            <a:pPr lvl="1"/>
            <a:r>
              <a:rPr lang="en-US" altLang="en-US" sz="1800" dirty="0"/>
              <a:t>Data </a:t>
            </a:r>
            <a:r>
              <a:rPr lang="en-US" altLang="en-US" sz="1800" i="1" dirty="0"/>
              <a:t>storage and definition</a:t>
            </a:r>
            <a:r>
              <a:rPr lang="en-US" altLang="en-US" sz="1800" dirty="0"/>
              <a:t> language </a:t>
            </a:r>
          </a:p>
          <a:p>
            <a:pPr lvl="2"/>
            <a:r>
              <a:rPr lang="en-US" altLang="en-US" sz="1700" dirty="0"/>
              <a:t>Specifies how data is stored and accessed.</a:t>
            </a:r>
          </a:p>
          <a:p>
            <a:pPr lvl="2"/>
            <a:r>
              <a:rPr lang="en-US" altLang="en-US" sz="1700" dirty="0"/>
              <a:t>Includes indexing, partitioning, and other performance-related features.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3E0F70-D884-7D2F-2033-CBF7B1754630}"/>
              </a:ext>
            </a:extLst>
          </p:cNvPr>
          <p:cNvSpPr/>
          <p:nvPr/>
        </p:nvSpPr>
        <p:spPr>
          <a:xfrm>
            <a:off x="1719943" y="2123342"/>
            <a:ext cx="2841171" cy="1044401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05FBEF7-77A3-7B43-AD08-CC06FAB40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Manipulation Language (DML)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504C541-6317-7B4C-8106-22B36D8002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Language for accessing and manipulating the data organized by the appropriate data model</a:t>
            </a:r>
          </a:p>
          <a:p>
            <a:pPr lvl="1"/>
            <a:r>
              <a:rPr lang="en-US" altLang="en-US" sz="2000" dirty="0"/>
              <a:t>DML also known as </a:t>
            </a:r>
            <a:r>
              <a:rPr lang="en-US" altLang="en-US" sz="2000" b="1" dirty="0"/>
              <a:t>query language</a:t>
            </a:r>
          </a:p>
          <a:p>
            <a:r>
              <a:rPr lang="en-US" altLang="en-US" sz="2400" dirty="0"/>
              <a:t>Two classes of languages </a:t>
            </a:r>
          </a:p>
          <a:p>
            <a:pPr lvl="1"/>
            <a:r>
              <a:rPr lang="en-US" altLang="en-US" sz="2000" dirty="0"/>
              <a:t>Procedural – user specifies what data is required and how to get those data </a:t>
            </a:r>
          </a:p>
          <a:p>
            <a:pPr lvl="1"/>
            <a:r>
              <a:rPr lang="en-US" altLang="en-US" sz="2000" b="1" dirty="0"/>
              <a:t>Nonprocedural – user specifies what data is required without specifying how to get those data</a:t>
            </a:r>
          </a:p>
          <a:p>
            <a:r>
              <a:rPr lang="en-US" altLang="en-US" sz="2400" b="1" dirty="0"/>
              <a:t>SQL is the most widely used query language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B1AF-1DF5-1086-2027-1D784266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Programming Languages 2024 (Based on Job postings)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5A30E-F7A7-D188-43AE-BF31E9AA0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98C08-EA8B-9FC1-789F-18636F36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791"/>
          <a:stretch/>
        </p:blipFill>
        <p:spPr>
          <a:xfrm>
            <a:off x="937155" y="1619756"/>
            <a:ext cx="10317689" cy="3975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0355-3EDF-8CB4-B058-A465355EAF15}"/>
              </a:ext>
            </a:extLst>
          </p:cNvPr>
          <p:cNvSpPr txBox="1"/>
          <p:nvPr/>
        </p:nvSpPr>
        <p:spPr>
          <a:xfrm>
            <a:off x="920400" y="6012244"/>
            <a:ext cx="8990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/>
            <a:r>
              <a:rPr lang="en-US" dirty="0">
                <a:solidFill>
                  <a:srgbClr val="404040"/>
                </a:solidFill>
              </a:rPr>
              <a:t>Stephen Cass, </a:t>
            </a:r>
            <a:r>
              <a:rPr lang="en-US" b="0" i="0" dirty="0">
                <a:solidFill>
                  <a:srgbClr val="404040"/>
                </a:solidFill>
                <a:effectLst/>
              </a:rPr>
              <a:t>22 Aug 2024 </a:t>
            </a:r>
            <a:r>
              <a:rPr lang="en-US" dirty="0"/>
              <a:t>https://</a:t>
            </a:r>
            <a:r>
              <a:rPr lang="en-US" dirty="0" err="1"/>
              <a:t>spectrum.ieee.org</a:t>
            </a:r>
            <a:r>
              <a:rPr lang="en-US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84647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39508</TotalTime>
  <Words>3196</Words>
  <Application>Microsoft Office PowerPoint</Application>
  <PresentationFormat>Widescreen</PresentationFormat>
  <Paragraphs>326</Paragraphs>
  <Slides>34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.AppleSystemUIFontMonospaced</vt:lpstr>
      <vt:lpstr>.SF NS</vt:lpstr>
      <vt:lpstr>Arial</vt:lpstr>
      <vt:lpstr>Arial Nova</vt:lpstr>
      <vt:lpstr>Calibri</vt:lpstr>
      <vt:lpstr>Calibri Light</vt:lpstr>
      <vt:lpstr>Franklin Gothic Book</vt:lpstr>
      <vt:lpstr>Franklin Gothic Demi</vt:lpstr>
      <vt:lpstr>Menlo</vt:lpstr>
      <vt:lpstr>Times New Roman</vt:lpstr>
      <vt:lpstr>Wingdings</vt:lpstr>
      <vt:lpstr>Wingdings 2</vt:lpstr>
      <vt:lpstr>DividendVTI</vt:lpstr>
      <vt:lpstr>Using Databases for Data Analytics</vt:lpstr>
      <vt:lpstr>What is a Database? </vt:lpstr>
      <vt:lpstr>Can we Access Data without a Database Management System?</vt:lpstr>
      <vt:lpstr>Doing it without a DBMS...</vt:lpstr>
      <vt:lpstr>Drawbacks of using file systems to store data:</vt:lpstr>
      <vt:lpstr>Functionality of a DBMS</vt:lpstr>
      <vt:lpstr>Data Definition Language (DDL)</vt:lpstr>
      <vt:lpstr>Data Manipulation Language (DML)</vt:lpstr>
      <vt:lpstr>Top Programming Languages 2024 (Based on Job postings)</vt:lpstr>
      <vt:lpstr>Structured Query Language (SQL)</vt:lpstr>
      <vt:lpstr>The History of SQL Standards</vt:lpstr>
      <vt:lpstr>Many Dialects of SQL</vt:lpstr>
      <vt:lpstr>Popular Database Management Systems 2024</vt:lpstr>
      <vt:lpstr>Information Structuring in Databases</vt:lpstr>
      <vt:lpstr>Database Schema</vt:lpstr>
      <vt:lpstr>Primary Keys</vt:lpstr>
      <vt:lpstr>Foreign Keys</vt:lpstr>
      <vt:lpstr>High-level Database Application Architecture</vt:lpstr>
      <vt:lpstr>What is a Query?</vt:lpstr>
      <vt:lpstr>SQL – Structured Query Language</vt:lpstr>
      <vt:lpstr>Select</vt:lpstr>
      <vt:lpstr>Where</vt:lpstr>
      <vt:lpstr>Group by</vt:lpstr>
      <vt:lpstr>Group BY Illustrated</vt:lpstr>
      <vt:lpstr>Group BY Results</vt:lpstr>
      <vt:lpstr>Having</vt:lpstr>
      <vt:lpstr>ORDER BY</vt:lpstr>
      <vt:lpstr>Common Aggregation Functions</vt:lpstr>
      <vt:lpstr>Query order or writing and execution</vt:lpstr>
      <vt:lpstr>Create Table &lt;Table Name&gt;</vt:lpstr>
      <vt:lpstr>Create Table &lt;Table Name&gt; (With Foreign Key)</vt:lpstr>
      <vt:lpstr>Insert into &lt;Table&gt;</vt:lpstr>
      <vt:lpstr>Update &lt;table&gt;</vt:lpstr>
      <vt:lpstr>DROP TABLE &lt;Table Name&gt;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26</cp:revision>
  <cp:lastPrinted>2023-09-06T17:16:28Z</cp:lastPrinted>
  <dcterms:created xsi:type="dcterms:W3CDTF">2023-08-21T23:41:59Z</dcterms:created>
  <dcterms:modified xsi:type="dcterms:W3CDTF">2025-10-14T17:54:49Z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